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3C3_9E9FE13.xml" ContentType="application/vnd.ms-powerpoint.comments+xml"/>
  <Override PartName="/ppt/notesSlides/notesSlide2.xml" ContentType="application/vnd.openxmlformats-officedocument.presentationml.notesSlide+xml"/>
  <Override PartName="/ppt/comments/modernComment_511_714AE37E.xml" ContentType="application/vnd.ms-powerpoint.comments+xml"/>
  <Override PartName="/ppt/notesSlides/notesSlide3.xml" ContentType="application/vnd.openxmlformats-officedocument.presentationml.notesSlide+xml"/>
  <Override PartName="/ppt/comments/modernComment_480_F74CE005.xml" ContentType="application/vnd.ms-powerpoint.comments+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7" r:id="rId2"/>
  </p:sldMasterIdLst>
  <p:notesMasterIdLst>
    <p:notesMasterId r:id="rId22"/>
  </p:notesMasterIdLst>
  <p:sldIdLst>
    <p:sldId id="878" r:id="rId3"/>
    <p:sldId id="963" r:id="rId4"/>
    <p:sldId id="1297" r:id="rId5"/>
    <p:sldId id="1152" r:id="rId6"/>
    <p:sldId id="259" r:id="rId7"/>
    <p:sldId id="1299" r:id="rId8"/>
    <p:sldId id="1300" r:id="rId9"/>
    <p:sldId id="1040" r:id="rId10"/>
    <p:sldId id="1301" r:id="rId11"/>
    <p:sldId id="1302" r:id="rId12"/>
    <p:sldId id="1050" r:id="rId13"/>
    <p:sldId id="1303" r:id="rId14"/>
    <p:sldId id="1039" r:id="rId15"/>
    <p:sldId id="1305" r:id="rId16"/>
    <p:sldId id="1306" r:id="rId17"/>
    <p:sldId id="980" r:id="rId18"/>
    <p:sldId id="1298" r:id="rId19"/>
    <p:sldId id="1003" r:id="rId20"/>
    <p:sldId id="1288"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0CF07B-6E39-BA96-E675-62BF1354A8D0}" name="Gomes de Siqueira,Alexandre" initials="GdS" userId="Gomes de Siqueira,Alexandre" providerId="None"/>
  <p188:author id="{A53C7C81-9C56-D4F7-74F3-F289CA3B6308}" name="Chancey, Kristen A." initials="CKA" userId="S::kchancey@ufl.edu::042b7c22-1c43-425b-8067-423f61b353a0" providerId="AD"/>
  <p188:author id="{3CBC8EC4-6475-F544-759E-DEC7E5FA23E3}" name="Martin,Joshua L" initials="ML" userId="S::joshua.martin@ufl.edu::25286dc8-54d3-41a1-9686-62cd670665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022"/>
    <a:srgbClr val="522D80"/>
    <a:srgbClr val="FFFFFF"/>
    <a:srgbClr val="F8F9FA"/>
    <a:srgbClr val="F4F6F5"/>
    <a:srgbClr val="204261"/>
    <a:srgbClr val="243331"/>
    <a:srgbClr val="1ABEFF"/>
    <a:srgbClr val="1089B9"/>
    <a:srgbClr val="2067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14" autoAdjust="0"/>
    <p:restoredTop sz="77223" autoAdjust="0"/>
  </p:normalViewPr>
  <p:slideViewPr>
    <p:cSldViewPr snapToGrid="0" showGuides="1">
      <p:cViewPr varScale="1">
        <p:scale>
          <a:sx n="51" d="100"/>
          <a:sy n="51" d="100"/>
        </p:scale>
        <p:origin x="72" y="245"/>
      </p:cViewPr>
      <p:guideLst/>
    </p:cSldViewPr>
  </p:slideViewPr>
  <p:outlineViewPr>
    <p:cViewPr>
      <p:scale>
        <a:sx n="33" d="100"/>
        <a:sy n="33" d="100"/>
      </p:scale>
      <p:origin x="0" y="-13376"/>
    </p:cViewPr>
  </p:outlineViewPr>
  <p:notesTextViewPr>
    <p:cViewPr>
      <p:scale>
        <a:sx n="100" d="100"/>
        <a:sy n="100" d="100"/>
      </p:scale>
      <p:origin x="0" y="0"/>
    </p:cViewPr>
  </p:notesTextViewPr>
  <p:sorterViewPr>
    <p:cViewPr>
      <p:scale>
        <a:sx n="80" d="100"/>
        <a:sy n="80" d="100"/>
      </p:scale>
      <p:origin x="0" y="0"/>
    </p:cViewPr>
  </p:sorterViewPr>
  <p:notesViewPr>
    <p:cSldViewPr snapToGrid="0" showGuides="1">
      <p:cViewPr varScale="1">
        <p:scale>
          <a:sx n="168" d="100"/>
          <a:sy n="168" d="100"/>
        </p:scale>
        <p:origin x="46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modernComment_103_0.xml><?xml version="1.0" encoding="utf-8"?>
<p188:cmLst xmlns:a="http://schemas.openxmlformats.org/drawingml/2006/main" xmlns:r="http://schemas.openxmlformats.org/officeDocument/2006/relationships" xmlns:p188="http://schemas.microsoft.com/office/powerpoint/2018/8/main">
  <p188:cm id="{A8DDF857-B377-4ECB-9545-3C9E36AA9A6C}" authorId="{3CBC8EC4-6475-F544-759E-DEC7E5FA23E3}" created="2023-01-30T14:30:54.395">
    <pc:sldMkLst xmlns:pc="http://schemas.microsoft.com/office/powerpoint/2013/main/command">
      <pc:docMk/>
      <pc:sldMk cId="0" sldId="259"/>
    </pc:sldMkLst>
    <p188:txBody>
      <a:bodyPr/>
      <a:lstStyle/>
      <a:p>
        <a:r>
          <a:rPr lang="en-US"/>
          <a:t>https://thenounproject.com/icon/ram-2288718/</a:t>
        </a:r>
      </a:p>
    </p188:txBody>
  </p188:cm>
  <p188:cm id="{29704AB6-48F0-4EC0-852A-65DEC270C79A}" authorId="{3CBC8EC4-6475-F544-759E-DEC7E5FA23E3}" created="2023-01-30T14:46:38.863">
    <pc:sldMkLst xmlns:pc="http://schemas.microsoft.com/office/powerpoint/2013/main/command">
      <pc:docMk/>
      <pc:sldMk cId="0" sldId="259"/>
    </pc:sldMkLst>
    <p188:txBody>
      <a:bodyPr/>
      <a:lstStyle/>
      <a:p>
        <a:r>
          <a:rPr lang="en-US"/>
          <a:t>https://thenounproject.com/icon/hard-drive-1815879/</a:t>
        </a:r>
      </a:p>
    </p188:txBody>
  </p188:cm>
</p188:cmLst>
</file>

<file path=ppt/comments/modernComment_3C3_9E9FE13.xml><?xml version="1.0" encoding="utf-8"?>
<p188:cmLst xmlns:a="http://schemas.openxmlformats.org/drawingml/2006/main" xmlns:r="http://schemas.openxmlformats.org/officeDocument/2006/relationships" xmlns:p188="http://schemas.microsoft.com/office/powerpoint/2018/8/main">
  <p188:cm id="{2A345B6B-953D-4E16-8E18-6CFCE07EEDDB}" authorId="{3CBC8EC4-6475-F544-759E-DEC7E5FA23E3}" created="2022-09-06T19:00:22.397">
    <pc:sldMkLst xmlns:pc="http://schemas.microsoft.com/office/powerpoint/2013/main/command">
      <pc:docMk/>
      <pc:sldMk cId="166329875" sldId="963"/>
    </pc:sldMkLst>
    <p188:pos x="-374650" y="212725"/>
    <p188:txBody>
      <a:bodyPr/>
      <a:lstStyle/>
      <a:p>
        <a:r>
          <a:rPr lang="en-US"/>
          <a:t>https://www.gettyimages.com/detail/photo/abstract-technological-background-in-vibrant-colors-royalty-free-image/1308328981?adppopup=true</a:t>
        </a:r>
      </a:p>
    </p188:txBody>
  </p188:cm>
</p188:cmLst>
</file>

<file path=ppt/comments/modernComment_480_F74CE005.xml><?xml version="1.0" encoding="utf-8"?>
<p188:cmLst xmlns:a="http://schemas.openxmlformats.org/drawingml/2006/main" xmlns:r="http://schemas.openxmlformats.org/officeDocument/2006/relationships" xmlns:p188="http://schemas.microsoft.com/office/powerpoint/2018/8/main">
  <p188:cm id="{AA89A9BE-085C-4EC7-B26C-343983BC7B37}" authorId="{3CBC8EC4-6475-F544-759E-DEC7E5FA23E3}" created="2023-01-30T14:22:07.309">
    <ac:deMkLst xmlns:ac="http://schemas.microsoft.com/office/drawing/2013/main/command">
      <pc:docMk xmlns:pc="http://schemas.microsoft.com/office/powerpoint/2013/main/command"/>
      <pc:sldMk xmlns:pc="http://schemas.microsoft.com/office/powerpoint/2013/main/command" cId="4149010437" sldId="1152"/>
      <ac:picMk id="30" creationId="{D1BF73BF-B379-0992-2465-9B99753AFD9E}"/>
    </ac:deMkLst>
    <p188:txBody>
      <a:bodyPr/>
      <a:lstStyle/>
      <a:p>
        <a:r>
          <a:rPr lang="en-US"/>
          <a:t>https://elements.envato.com/modern-smart-phone-GRJ4ENJ</a:t>
        </a:r>
      </a:p>
    </p188:txBody>
  </p188:cm>
</p188:cmLst>
</file>

<file path=ppt/comments/modernComment_511_714AE37E.xml><?xml version="1.0" encoding="utf-8"?>
<p188:cmLst xmlns:a="http://schemas.openxmlformats.org/drawingml/2006/main" xmlns:r="http://schemas.openxmlformats.org/officeDocument/2006/relationships" xmlns:p188="http://schemas.microsoft.com/office/powerpoint/2018/8/main">
  <p188:cm id="{28E87B43-099D-49F8-AD28-DEACA3B9B1C5}" authorId="{3CBC8EC4-6475-F544-759E-DEC7E5FA23E3}" created="2023-01-30T13:53:47.255">
    <ac:deMkLst xmlns:ac="http://schemas.microsoft.com/office/drawing/2013/main/command">
      <pc:docMk xmlns:pc="http://schemas.microsoft.com/office/powerpoint/2013/main/command"/>
      <pc:sldMk xmlns:pc="http://schemas.microsoft.com/office/powerpoint/2013/main/command" cId="1900733310" sldId="1297"/>
      <ac:picMk id="5" creationId="{801C20B7-BCE3-CC3C-5634-36C845C77875}"/>
    </ac:deMkLst>
    <p188:txBody>
      <a:bodyPr/>
      <a:lstStyle/>
      <a:p>
        <a:r>
          <a:rPr lang="en-US"/>
          <a:t>https://elements.envato.com/keyboard-and-mouse-on-the-table-8PLHRWH</a:t>
        </a:r>
      </a:p>
    </p188:txBody>
  </p188:cm>
  <p188:cm id="{7B12BD28-8F03-4EEB-B52D-98A1005A4968}" authorId="{3CBC8EC4-6475-F544-759E-DEC7E5FA23E3}" created="2023-01-30T14:01:13.116">
    <ac:deMkLst xmlns:ac="http://schemas.microsoft.com/office/drawing/2013/main/command">
      <pc:docMk xmlns:pc="http://schemas.microsoft.com/office/powerpoint/2013/main/command"/>
      <pc:sldMk xmlns:pc="http://schemas.microsoft.com/office/powerpoint/2013/main/command" cId="1900733310" sldId="1297"/>
      <ac:picMk id="21" creationId="{7B99386F-EF2E-F6C7-E61A-9DADF9F3C531}"/>
    </ac:deMkLst>
    <p188:txBody>
      <a:bodyPr/>
      <a:lstStyle/>
      <a:p>
        <a:r>
          <a:rPr lang="en-US"/>
          <a:t>https://elements.envato.com/wide-screen-computer-monitor-P3HS56E</a:t>
        </a:r>
      </a:p>
    </p188:txBody>
  </p188:cm>
  <p188:cm id="{9E57CDBD-8048-41D6-9EE3-3C1A5CB09E4A}" authorId="{3CBC8EC4-6475-F544-759E-DEC7E5FA23E3}" created="2023-01-30T14:02:47.850">
    <ac:deMkLst xmlns:ac="http://schemas.microsoft.com/office/drawing/2013/main/command">
      <pc:docMk xmlns:pc="http://schemas.microsoft.com/office/powerpoint/2013/main/command"/>
      <pc:sldMk xmlns:pc="http://schemas.microsoft.com/office/powerpoint/2013/main/command" cId="1900733310" sldId="1297"/>
      <ac:picMk id="11" creationId="{B5A033EC-4F6A-19E7-0AAA-D1CC2281306D}"/>
    </ac:deMkLst>
    <p188:txBody>
      <a:bodyPr/>
      <a:lstStyle/>
      <a:p>
        <a:r>
          <a:rPr lang="en-US"/>
          <a:t>https://elements.envato.com/cheap-black-computer-speakers-P4DG4CH</a:t>
        </a:r>
      </a:p>
    </p188:txBody>
  </p188:cm>
  <p188:cm id="{B26FDB92-3402-4532-B4B8-9723071588FC}" authorId="{3CBC8EC4-6475-F544-759E-DEC7E5FA23E3}" created="2023-01-30T14:04:23.558">
    <ac:deMkLst xmlns:ac="http://schemas.microsoft.com/office/drawing/2013/main/command">
      <pc:docMk xmlns:pc="http://schemas.microsoft.com/office/powerpoint/2013/main/command"/>
      <pc:sldMk xmlns:pc="http://schemas.microsoft.com/office/powerpoint/2013/main/command" cId="1900733310" sldId="1297"/>
      <ac:picMk id="22" creationId="{57BE13DD-78E0-E963-A93D-4712933A1D7B}"/>
    </ac:deMkLst>
    <p188:txBody>
      <a:bodyPr/>
      <a:lstStyle/>
      <a:p>
        <a:r>
          <a:rPr lang="en-US"/>
          <a:t>https://elements.envato.com/laptop-sata-hard-drive-PXQYYGW</a:t>
        </a:r>
      </a:p>
    </p188:txBody>
  </p188:cm>
  <p188:cm id="{11F40CCD-032F-4191-B43F-E00F511BDF7D}" authorId="{3CBC8EC4-6475-F544-759E-DEC7E5FA23E3}" created="2023-01-30T14:11:44.500">
    <ac:deMkLst xmlns:ac="http://schemas.microsoft.com/office/drawing/2013/main/command">
      <pc:docMk xmlns:pc="http://schemas.microsoft.com/office/powerpoint/2013/main/command"/>
      <pc:sldMk xmlns:pc="http://schemas.microsoft.com/office/powerpoint/2013/main/command" cId="1900733310" sldId="1297"/>
      <ac:picMk id="27" creationId="{CD8BE30D-6820-8F1B-66CE-8DFA18C9707E}"/>
    </ac:deMkLst>
    <p188:txBody>
      <a:bodyPr/>
      <a:lstStyle/>
      <a:p>
        <a:r>
          <a:rPr lang="en-US"/>
          <a:t>https://elements.envato.com/web-cam-P3HS6YK</a:t>
        </a:r>
      </a:p>
    </p188:txBody>
  </p188:cm>
  <p188:cm id="{1E42DFE4-6F52-4934-A3AF-2D0949523A72}" authorId="{3CBC8EC4-6475-F544-759E-DEC7E5FA23E3}" created="2023-01-30T14:13:41.356">
    <pc:sldMkLst xmlns:pc="http://schemas.microsoft.com/office/powerpoint/2013/main/command">
      <pc:docMk/>
      <pc:sldMk cId="1900733310" sldId="1297"/>
    </pc:sldMkLst>
    <p188:txBody>
      <a:bodyPr/>
      <a:lstStyle/>
      <a:p>
        <a:r>
          <a:rPr lang="en-US"/>
          <a:t>https://elements.envato.com/black-headphones-PGHLT6G</a:t>
        </a:r>
      </a:p>
    </p188:txBody>
  </p188:cm>
  <p188:cm id="{5749188D-96E5-43B0-97D4-5E2BAEAE9F77}" authorId="{3CBC8EC4-6475-F544-759E-DEC7E5FA23E3}" created="2023-01-30T14:22:03.590">
    <pc:sldMkLst xmlns:pc="http://schemas.microsoft.com/office/powerpoint/2013/main/command">
      <pc:docMk/>
      <pc:sldMk cId="1900733310" sldId="1297"/>
    </pc:sldMkLst>
    <p188:txBody>
      <a:bodyPr/>
      <a:lstStyle/>
      <a:p>
        <a:r>
          <a:rPr lang="en-US"/>
          <a:t>https://elements.envato.com/computer-memory-PDLP4MQ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Welcome! In this lecture, we will look into some computer hardware fundamentals.</a:t>
            </a:r>
          </a:p>
          <a:p>
            <a:r>
              <a:rPr lang="en-US" b="0" dirty="0"/>
              <a:t>You have probably seen most of these concepts before, such as in Computer Organization. </a:t>
            </a:r>
          </a:p>
          <a:p>
            <a:r>
              <a:rPr lang="en-US" b="0" dirty="0"/>
              <a:t>However, it is important to revisit some of them before we begin investigating Operating Systems. </a:t>
            </a:r>
          </a:p>
          <a:p>
            <a:endParaRPr lang="en-US" b="0" dirty="0"/>
          </a:p>
          <a:p>
            <a:r>
              <a:rPr lang="en-US" b="0" dirty="0"/>
              <a:t>Let’s get started!</a:t>
            </a:r>
          </a:p>
          <a:p>
            <a:pPr marL="0" marR="0" lvl="0" indent="0">
              <a:lnSpc>
                <a:spcPct val="107000"/>
              </a:lnSpc>
              <a:spcBef>
                <a:spcPts val="0"/>
              </a:spcBef>
              <a:spcAft>
                <a:spcPts val="800"/>
              </a:spcAft>
              <a:buFont typeface="Arial" panose="020B0604020202020204" pitchFamily="34" charset="0"/>
              <a:buNone/>
              <a:tabLst>
                <a:tab pos="457200" algn="l"/>
              </a:tabLst>
            </a:pPr>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2</a:t>
            </a:fld>
            <a:endParaRPr lang="en-US"/>
          </a:p>
        </p:txBody>
      </p:sp>
    </p:spTree>
    <p:extLst>
      <p:ext uri="{BB962C8B-B14F-4D97-AF65-F5344CB8AC3E}">
        <p14:creationId xmlns:p14="http://schemas.microsoft.com/office/powerpoint/2010/main" val="407091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ON SCREEN</a:t>
            </a:r>
            <a:endParaRPr lang="en-US" dirty="0"/>
          </a:p>
          <a:p>
            <a:pPr marL="0" lvl="0" indent="0" algn="l" rtl="0">
              <a:spcBef>
                <a:spcPts val="0"/>
              </a:spcBef>
              <a:spcAft>
                <a:spcPts val="0"/>
              </a:spcAft>
              <a:buNone/>
            </a:pPr>
            <a:endParaRPr lang="en-US" b="0" dirty="0"/>
          </a:p>
          <a:p>
            <a:r>
              <a:rPr lang="en-US" dirty="0"/>
              <a:t>Now, let’s talk about the boot process. </a:t>
            </a:r>
          </a:p>
          <a:p>
            <a:endParaRPr lang="en-US" dirty="0"/>
          </a:p>
          <a:p>
            <a:r>
              <a:rPr lang="en-US" b="0" i="0" dirty="0">
                <a:solidFill>
                  <a:srgbClr val="BDC1C6"/>
                </a:solidFill>
                <a:effectLst/>
                <a:latin typeface="Roboto" panose="02000000000000000000" pitchFamily="2" charset="0"/>
              </a:rPr>
              <a:t>Booting is the process of starting a computer as initiated via hardware such as a button or by a software command. </a:t>
            </a:r>
          </a:p>
          <a:p>
            <a:r>
              <a:rPr lang="en-US" b="0" i="0" dirty="0">
                <a:solidFill>
                  <a:srgbClr val="BDC1C6"/>
                </a:solidFill>
                <a:effectLst/>
                <a:latin typeface="Roboto" panose="02000000000000000000" pitchFamily="2" charset="0"/>
              </a:rPr>
              <a:t>After it is switched on, a computer's CPU has no software in its main memory, so some process must load software into memory before it can be executed.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928320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Let’s begin by talking about what typically happens during the boot process of an I386 type of machine. </a:t>
            </a:r>
          </a:p>
          <a:p>
            <a:endParaRPr lang="en-US" dirty="0"/>
          </a:p>
          <a:p>
            <a:r>
              <a:rPr lang="en-US" b="0" i="0" dirty="0">
                <a:solidFill>
                  <a:srgbClr val="BDC1C6"/>
                </a:solidFill>
                <a:effectLst/>
                <a:latin typeface="Roboto" panose="02000000000000000000" pitchFamily="2" charset="0"/>
              </a:rPr>
              <a:t>The Intel 386 is a 32-bit microprocessor introduced in 1985. </a:t>
            </a:r>
          </a:p>
          <a:p>
            <a:r>
              <a:rPr lang="en-US" b="0" i="0" dirty="0">
                <a:solidFill>
                  <a:srgbClr val="BDC1C6"/>
                </a:solidFill>
                <a:effectLst/>
                <a:latin typeface="Roboto" panose="02000000000000000000" pitchFamily="2" charset="0"/>
              </a:rPr>
              <a:t>The first versions were the CPU of many workstations and high-end personal computers of the time</a:t>
            </a: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The I386 belong to the family of X86 computers. </a:t>
            </a:r>
          </a:p>
          <a:p>
            <a:r>
              <a:rPr lang="en-US" b="0" i="0" dirty="0">
                <a:solidFill>
                  <a:srgbClr val="BDC1C6"/>
                </a:solidFill>
                <a:effectLst/>
                <a:latin typeface="Roboto" panose="02000000000000000000" pitchFamily="2" charset="0"/>
              </a:rPr>
              <a:t>X86 is the term used to denote the microprocessor family based on the Intel 8086 and 8088 microprocessors. </a:t>
            </a:r>
          </a:p>
          <a:p>
            <a:r>
              <a:rPr lang="en-US" b="0" i="0" dirty="0">
                <a:solidFill>
                  <a:srgbClr val="BDC1C6"/>
                </a:solidFill>
                <a:effectLst/>
                <a:latin typeface="Roboto" panose="02000000000000000000" pitchFamily="2" charset="0"/>
              </a:rPr>
              <a:t>These microprocessors ensure backward compatibility for instruction set architectures. </a:t>
            </a:r>
          </a:p>
          <a:p>
            <a:r>
              <a:rPr lang="en-US" b="0" i="0" dirty="0">
                <a:solidFill>
                  <a:srgbClr val="BDC1C6"/>
                </a:solidFill>
                <a:effectLst/>
                <a:latin typeface="Roboto" panose="02000000000000000000" pitchFamily="2" charset="0"/>
              </a:rPr>
              <a:t>Initially x86 started with an 8-bit instruction set, but then grew to 16- and 32-bit instruction sets.</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330793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Now, let’s look at the boot process.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The typical boot process of an I386 machine was managed by a BIOS. </a:t>
            </a: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BIOS (basic input/output system) is the program a computer's microprocessor uses to start the computer system after it is powered on. </a:t>
            </a:r>
          </a:p>
          <a:p>
            <a:r>
              <a:rPr lang="en-US" b="0" i="0" dirty="0">
                <a:solidFill>
                  <a:srgbClr val="BDC1C6"/>
                </a:solidFill>
                <a:effectLst/>
                <a:latin typeface="Roboto" panose="02000000000000000000" pitchFamily="2" charset="0"/>
              </a:rPr>
              <a:t>One important information is that the Bios was typically stored in a Read-only memory or ROM chip.  </a:t>
            </a:r>
          </a:p>
          <a:p>
            <a:r>
              <a:rPr lang="en-US" b="0" i="0" dirty="0">
                <a:solidFill>
                  <a:srgbClr val="BDC1C6"/>
                </a:solidFill>
                <a:effectLst/>
                <a:latin typeface="Roboto" panose="02000000000000000000" pitchFamily="2" charset="0"/>
              </a:rPr>
              <a:t>Different Bios systems were manufactured by several companies, however with very little standardization among them. </a:t>
            </a:r>
          </a:p>
          <a:p>
            <a:r>
              <a:rPr lang="en-US" b="0" i="0" dirty="0">
                <a:solidFill>
                  <a:srgbClr val="BDC1C6"/>
                </a:solidFill>
                <a:effectLst/>
                <a:latin typeface="Roboto" panose="02000000000000000000" pitchFamily="2" charset="0"/>
              </a:rPr>
              <a:t>Companies such as American </a:t>
            </a:r>
            <a:r>
              <a:rPr lang="en-US" b="0" i="0" dirty="0" err="1">
                <a:solidFill>
                  <a:srgbClr val="BDC1C6"/>
                </a:solidFill>
                <a:effectLst/>
                <a:latin typeface="Roboto" panose="02000000000000000000" pitchFamily="2" charset="0"/>
              </a:rPr>
              <a:t>MegaTrends</a:t>
            </a:r>
            <a:r>
              <a:rPr lang="en-US" b="0" i="0" dirty="0">
                <a:solidFill>
                  <a:srgbClr val="BDC1C6"/>
                </a:solidFill>
                <a:effectLst/>
                <a:latin typeface="Roboto" panose="02000000000000000000" pitchFamily="2" charset="0"/>
              </a:rPr>
              <a:t>, </a:t>
            </a:r>
            <a:r>
              <a:rPr lang="en-US" b="0" i="0" dirty="0" err="1">
                <a:solidFill>
                  <a:srgbClr val="BDC1C6"/>
                </a:solidFill>
                <a:effectLst/>
                <a:latin typeface="Roboto" panose="02000000000000000000" pitchFamily="2" charset="0"/>
              </a:rPr>
              <a:t>Phonix</a:t>
            </a:r>
            <a:r>
              <a:rPr lang="en-US" b="0" i="0" dirty="0">
                <a:solidFill>
                  <a:srgbClr val="BDC1C6"/>
                </a:solidFill>
                <a:effectLst/>
                <a:latin typeface="Roboto" panose="02000000000000000000" pitchFamily="2" charset="0"/>
              </a:rPr>
              <a:t> Systems, and Award are some companies that produced Bios chips.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dirty="0"/>
          </a:p>
          <a:p>
            <a:r>
              <a:rPr lang="en-US" dirty="0"/>
              <a:t>During the boot process, the Bios is executed and performs an initialization process. </a:t>
            </a:r>
          </a:p>
          <a:p>
            <a:r>
              <a:rPr lang="en-US" dirty="0"/>
              <a:t>This initialization checks if basic components such as the display and keyboard are connected. If these basic components are found, a Power-On self test or POST procedure is executed. </a:t>
            </a:r>
          </a:p>
          <a:p>
            <a:r>
              <a:rPr lang="en-US" dirty="0"/>
              <a:t>Note that, at this point, if there are any missing or malfunctioning elements, the computer will emit sequences of beeps. The beeping pattern can be used to diagnose some system problems, like the absence of a keyboard or malfunction memory hardware.</a:t>
            </a:r>
          </a:p>
          <a:p>
            <a:endParaRPr lang="en-US" dirty="0"/>
          </a:p>
          <a:p>
            <a:r>
              <a:rPr lang="en-US" dirty="0"/>
              <a:t>The POST process </a:t>
            </a:r>
            <a:r>
              <a:rPr lang="en-US" b="0" i="0" dirty="0">
                <a:solidFill>
                  <a:srgbClr val="BDC1C6"/>
                </a:solidFill>
                <a:effectLst/>
                <a:latin typeface="Roboto" panose="02000000000000000000" pitchFamily="2" charset="0"/>
              </a:rPr>
              <a:t>checks RAM, processor, drives, system interface, etc.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If the </a:t>
            </a:r>
            <a:r>
              <a:rPr lang="en-US" b="0" i="0" dirty="0" err="1">
                <a:solidFill>
                  <a:srgbClr val="BDC1C6"/>
                </a:solidFill>
                <a:effectLst/>
                <a:latin typeface="Roboto" panose="02000000000000000000" pitchFamily="2" charset="0"/>
              </a:rPr>
              <a:t>the</a:t>
            </a:r>
            <a:r>
              <a:rPr lang="en-US" b="0" i="0" dirty="0">
                <a:solidFill>
                  <a:srgbClr val="BDC1C6"/>
                </a:solidFill>
                <a:effectLst/>
                <a:latin typeface="Roboto" panose="02000000000000000000" pitchFamily="2" charset="0"/>
              </a:rPr>
              <a:t> POST is successful, the Bios looks for a boot device. Put simply, it looks for the disk where an operating system can be found. </a:t>
            </a:r>
          </a:p>
          <a:p>
            <a:r>
              <a:rPr lang="en-US" b="0" i="0" dirty="0">
                <a:solidFill>
                  <a:srgbClr val="BDC1C6"/>
                </a:solidFill>
                <a:effectLst/>
                <a:latin typeface="Roboto" panose="02000000000000000000" pitchFamily="2" charset="0"/>
              </a:rPr>
              <a:t>That information is stored inside a non-volatile ram. This is a type of memory that can be re-written but will retain information when the computer is turned off. </a:t>
            </a:r>
          </a:p>
          <a:p>
            <a:r>
              <a:rPr lang="en-US" b="0" i="0" dirty="0">
                <a:solidFill>
                  <a:srgbClr val="BDC1C6"/>
                </a:solidFill>
                <a:effectLst/>
                <a:latin typeface="Roboto" panose="02000000000000000000" pitchFamily="2" charset="0"/>
              </a:rPr>
              <a:t>Note that because there was little standardization among different Bios manufacturers, the information inside NVRAMs changed depending on the manufacturer. </a:t>
            </a:r>
          </a:p>
          <a:p>
            <a:r>
              <a:rPr lang="en-US" b="0" i="0" dirty="0">
                <a:solidFill>
                  <a:srgbClr val="BDC1C6"/>
                </a:solidFill>
                <a:effectLst/>
                <a:latin typeface="Roboto" panose="02000000000000000000" pitchFamily="2" charset="0"/>
              </a:rPr>
              <a:t>As a consequence, most bios information (such as the disk where the OS existed) had to be entered directly in the Bios, and could not be managed by the operating system.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Once a boot device is identified, the bios reads the first sector of the boot disk into main memory. </a:t>
            </a:r>
          </a:p>
          <a:p>
            <a:r>
              <a:rPr lang="en-US" b="0" i="0" dirty="0">
                <a:solidFill>
                  <a:srgbClr val="BDC1C6"/>
                </a:solidFill>
                <a:effectLst/>
                <a:latin typeface="Roboto" panose="02000000000000000000" pitchFamily="2" charset="0"/>
              </a:rPr>
              <a:t>The first sector has a special name. It is called the “boot sector”.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The main information in the boot sector is the Boot Block program. </a:t>
            </a:r>
          </a:p>
          <a:p>
            <a:r>
              <a:rPr lang="en-US" b="0" i="0" dirty="0">
                <a:solidFill>
                  <a:srgbClr val="BDC1C6"/>
                </a:solidFill>
                <a:effectLst/>
                <a:latin typeface="Roboto" panose="02000000000000000000" pitchFamily="2" charset="0"/>
              </a:rPr>
              <a:t>The boot block program is a program that contains the address in memory where the program that initializes the OS can be found.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Once executed, the boot block program initiates or bootstraps the OS by calling the OS Boot loader. The OS boot loader is a more complex program that actually initialized the OS. </a:t>
            </a:r>
          </a:p>
          <a:p>
            <a:r>
              <a:rPr lang="en-US" b="0" i="0" dirty="0">
                <a:solidFill>
                  <a:srgbClr val="BDC1C6"/>
                </a:solidFill>
                <a:effectLst/>
                <a:latin typeface="Roboto" panose="02000000000000000000" pitchFamily="2" charset="0"/>
              </a:rPr>
              <a:t>Each OS will have their own boot loader program. Also important, the boot loader program can be anywhere in the disk and have any size. </a:t>
            </a:r>
          </a:p>
          <a:p>
            <a:endParaRPr lang="en-US" b="0" i="0" dirty="0">
              <a:solidFill>
                <a:srgbClr val="BDC1C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DC1C6"/>
                </a:solidFill>
                <a:effectLst/>
                <a:latin typeface="Roboto" panose="02000000000000000000" pitchFamily="2" charset="0"/>
              </a:rPr>
              <a:t>The boot loader program completes the sequence and the OS is loaded, completing the boot process. </a:t>
            </a:r>
            <a:endParaRPr lang="en-US" dirty="0"/>
          </a:p>
          <a:p>
            <a:endParaRPr lang="en-US" dirty="0"/>
          </a:p>
          <a:p>
            <a:r>
              <a:rPr lang="en-US" dirty="0"/>
              <a:t>Now let’s look at how the bios deals with systems that have two or more operating systems installed. </a:t>
            </a:r>
            <a:r>
              <a:rPr lang="en-US" b="1" i="0" dirty="0">
                <a:solidFill>
                  <a:srgbClr val="BDC1C6"/>
                </a:solidFill>
                <a:effectLst/>
                <a:latin typeface="Roboto" panose="02000000000000000000" pitchFamily="2" charset="0"/>
              </a:rPr>
              <a:t>[CLICK]</a:t>
            </a:r>
            <a:endParaRPr lang="en-US" dirty="0"/>
          </a:p>
          <a:p>
            <a:endParaRPr lang="en-US" dirty="0"/>
          </a:p>
          <a:p>
            <a:r>
              <a:rPr lang="en-US" dirty="0"/>
              <a:t>How does it know which system to initialize?</a:t>
            </a:r>
          </a:p>
          <a:p>
            <a:endParaRPr lang="en-US" dirty="0"/>
          </a:p>
          <a:p>
            <a:r>
              <a:rPr lang="en-US" dirty="0"/>
              <a:t>A few changes happen when two or more operating systems exist inside the same disk. </a:t>
            </a:r>
          </a:p>
          <a:p>
            <a:r>
              <a:rPr lang="en-US" dirty="0"/>
              <a:t>We are assuming a single disk drive that has multiple partitions. This means that while there is only one physical disk, logically the system will see each partition as an independent disk. In the example, the red partition represents one logical disk containing one operating system, while the green partition represents another logical disk containing another operating system. </a:t>
            </a:r>
          </a:p>
          <a:p>
            <a:endParaRPr lang="en-US" dirty="0"/>
          </a:p>
          <a:p>
            <a:r>
              <a:rPr lang="en-US" dirty="0"/>
              <a:t>Note that the boot sector, which is the first sector of a disk is now called the master boot record. Instead of pointing to the Bootloader, the master boot record typically contains the program the will show a small menu to users when the computer is started. </a:t>
            </a:r>
          </a:p>
          <a:p>
            <a:r>
              <a:rPr lang="en-US" dirty="0"/>
              <a:t>That menu will allow users to select to start one operating system or the other. </a:t>
            </a:r>
          </a:p>
          <a:p>
            <a:endParaRPr lang="en-US" dirty="0"/>
          </a:p>
          <a:p>
            <a:r>
              <a:rPr lang="en-US" dirty="0"/>
              <a:t>Once the user selects one of the operating systems, the first sector of the partition corresponding to the OS selected is loaded into memory, and the process continues with the execution of the boot block program and the bootloader, as was described before. </a:t>
            </a:r>
          </a:p>
          <a:p>
            <a:endParaRPr lang="en-US" dirty="0"/>
          </a:p>
          <a:p>
            <a:r>
              <a:rPr lang="en-US" dirty="0"/>
              <a:t>The additional material contains the link to an instructional video showing the bios and power-on process. </a:t>
            </a:r>
          </a:p>
          <a:p>
            <a:r>
              <a:rPr lang="en-US" dirty="0"/>
              <a:t>It is an interesting opportunity to see how systems have evolved. Notice, for example, that while most checks and validations still happen during the boot process, in modern systems they are hidden from the user, presenting a much cleaner and pleasant user experience.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3097997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Now let’s look at the boot process that is currently found in most modern systems. </a:t>
            </a:r>
          </a:p>
          <a:p>
            <a:endParaRPr lang="en-US" dirty="0"/>
          </a:p>
          <a:p>
            <a:r>
              <a:rPr lang="en-US" dirty="0"/>
              <a:t>Modern systems have replaced the BIOs by the UEFI architecture. UEFI stands for </a:t>
            </a:r>
            <a:r>
              <a:rPr lang="en-US" sz="1200" kern="0" spc="67" dirty="0">
                <a:solidFill>
                  <a:srgbClr val="000000">
                    <a:alpha val="80000"/>
                  </a:srgbClr>
                </a:solidFill>
                <a:latin typeface="Jost*" pitchFamily="34" charset="0"/>
                <a:ea typeface="Jost*" pitchFamily="34" charset="-122"/>
                <a:cs typeface="Jost*" pitchFamily="34" charset="-120"/>
              </a:rPr>
              <a:t>Unified Extensible Firmware Interface. </a:t>
            </a:r>
          </a:p>
          <a:p>
            <a:r>
              <a:rPr lang="en-US" sz="1200" kern="0" spc="67" dirty="0">
                <a:solidFill>
                  <a:srgbClr val="000000">
                    <a:alpha val="80000"/>
                  </a:srgbClr>
                </a:solidFill>
                <a:latin typeface="Jost*" pitchFamily="34" charset="0"/>
                <a:ea typeface="Jost*" pitchFamily="34" charset="-122"/>
                <a:cs typeface="Jost*" pitchFamily="34" charset="-120"/>
              </a:rPr>
              <a:t>More importantly, it is a </a:t>
            </a:r>
            <a:r>
              <a:rPr lang="en-US" sz="1200" b="0" kern="0" spc="67" dirty="0">
                <a:solidFill>
                  <a:srgbClr val="000000">
                    <a:alpha val="80000"/>
                  </a:srgbClr>
                </a:solidFill>
                <a:latin typeface="Jost*" pitchFamily="34" charset="0"/>
                <a:ea typeface="Jost*" pitchFamily="34" charset="-122"/>
                <a:cs typeface="Jost*" pitchFamily="34" charset="-120"/>
              </a:rPr>
              <a:t>standard for the implementation of boot process systems. This is very important. </a:t>
            </a:r>
          </a:p>
          <a:p>
            <a:endParaRPr lang="en-US" sz="1200" b="0" kern="0" spc="67" dirty="0">
              <a:solidFill>
                <a:srgbClr val="000000">
                  <a:alpha val="80000"/>
                </a:srgbClr>
              </a:solidFill>
              <a:latin typeface="Jost*" pitchFamily="34" charset="0"/>
              <a:ea typeface="Jost*" pitchFamily="34" charset="-122"/>
            </a:endParaRPr>
          </a:p>
          <a:p>
            <a:r>
              <a:rPr lang="en-US" sz="1200" b="0" kern="0" spc="67" dirty="0">
                <a:solidFill>
                  <a:srgbClr val="000000">
                    <a:alpha val="80000"/>
                  </a:srgbClr>
                </a:solidFill>
                <a:latin typeface="Jost*" pitchFamily="34" charset="0"/>
                <a:ea typeface="Jost*" pitchFamily="34" charset="-122"/>
              </a:rPr>
              <a:t>Because it is a standard, the operating system can assume where basic information about the system is stored. </a:t>
            </a:r>
          </a:p>
          <a:p>
            <a:r>
              <a:rPr lang="en-US" sz="1200" b="0" kern="0" spc="67" dirty="0">
                <a:solidFill>
                  <a:srgbClr val="000000">
                    <a:alpha val="80000"/>
                  </a:srgbClr>
                </a:solidFill>
                <a:latin typeface="Jost*" pitchFamily="34" charset="0"/>
                <a:ea typeface="Jost*" pitchFamily="34" charset="-122"/>
              </a:rPr>
              <a:t>For example, this allows the Operating System to manage boot disks, disk partitioning, and other low-level system configurations. As a consequence, users can change those settings from within the operating system, without having to access the UEFI interface during the boot process to change most of those configurations. </a:t>
            </a:r>
          </a:p>
          <a:p>
            <a:endParaRPr lang="en-US" sz="1200" b="0" kern="0" spc="67" dirty="0">
              <a:solidFill>
                <a:srgbClr val="000000">
                  <a:alpha val="80000"/>
                </a:srgbClr>
              </a:solidFill>
              <a:latin typeface="Jost*" pitchFamily="34" charset="0"/>
              <a:ea typeface="Jost*" pitchFamily="34" charset="-122"/>
            </a:endParaRPr>
          </a:p>
          <a:p>
            <a:r>
              <a:rPr lang="en-US" sz="1200" b="0" kern="0" spc="67" dirty="0">
                <a:solidFill>
                  <a:srgbClr val="000000">
                    <a:alpha val="80000"/>
                  </a:srgbClr>
                </a:solidFill>
                <a:latin typeface="Jost*" pitchFamily="34" charset="0"/>
                <a:ea typeface="Jost*" pitchFamily="34" charset="-122"/>
              </a:rPr>
              <a:t>The UEFI is typically found in X64 systems. </a:t>
            </a:r>
          </a:p>
          <a:p>
            <a:r>
              <a:rPr lang="en-US" b="0" i="0" dirty="0">
                <a:solidFill>
                  <a:srgbClr val="BDC1C6"/>
                </a:solidFill>
                <a:effectLst/>
                <a:latin typeface="Roboto" panose="02000000000000000000" pitchFamily="2" charset="0"/>
              </a:rPr>
              <a:t>Similar to the x86, the x64 is also a family of instruction set architectures (ISA) for computer processors. </a:t>
            </a:r>
          </a:p>
          <a:p>
            <a:r>
              <a:rPr lang="en-US" b="0" i="0" dirty="0">
                <a:solidFill>
                  <a:srgbClr val="BDC1C6"/>
                </a:solidFill>
                <a:effectLst/>
                <a:latin typeface="Roboto" panose="02000000000000000000" pitchFamily="2" charset="0"/>
              </a:rPr>
              <a:t>However, x64 refers to a 64-bit CPU and operating system instead of the 32-bit system which the x86 stands for.</a:t>
            </a:r>
          </a:p>
          <a:p>
            <a:endParaRPr lang="en-US" sz="1200" b="0" i="0" kern="0" spc="67" dirty="0">
              <a:solidFill>
                <a:srgbClr val="BDC1C6"/>
              </a:solidFill>
              <a:effectLst/>
              <a:latin typeface="Roboto" panose="02000000000000000000" pitchFamily="2"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67" dirty="0">
                <a:solidFill>
                  <a:srgbClr val="000000">
                    <a:alpha val="80000"/>
                  </a:srgbClr>
                </a:solidFill>
                <a:latin typeface="Jost*" pitchFamily="34" charset="0"/>
                <a:ea typeface="Jost*" pitchFamily="34" charset="-122"/>
                <a:cs typeface="Jost*" pitchFamily="34" charset="-120"/>
              </a:rPr>
              <a:t>Note that some X64 still have Bios, and some i386 support UEFI (but not all). Still, typically the UEFI is associated with X64 systems.</a:t>
            </a:r>
            <a:endParaRPr lang="en-US" dirty="0">
              <a:effectLst/>
            </a:endParaRP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267306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latin typeface="Calibri"/>
                <a:ea typeface="Calibri"/>
                <a:cs typeface="Calibri"/>
                <a:sym typeface="Calibri"/>
              </a:rPr>
              <a:t>OFF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spc="67" dirty="0">
              <a:solidFill>
                <a:srgbClr val="000000">
                  <a:alpha val="80000"/>
                </a:srgbClr>
              </a:solidFill>
              <a:latin typeface="Jost*" pitchFamily="34"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UEFI process to initialize an operating system is similar to the Bios. </a:t>
            </a:r>
            <a:r>
              <a:rPr lang="en-US" b="1" dirty="0"/>
              <a:t>[CLICK]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During the boot process, the UEFI is executed and performs an initial verification and initialization process of the computer’s hardware.</a:t>
            </a:r>
          </a:p>
          <a:p>
            <a:r>
              <a:rPr lang="en-US" dirty="0"/>
              <a:t>This initialization checks basic components such as the display and keyboard. </a:t>
            </a:r>
            <a:r>
              <a:rPr lang="en-US" b="1" dirty="0"/>
              <a:t>[CLICK]</a:t>
            </a:r>
            <a:endParaRPr lang="en-US" dirty="0"/>
          </a:p>
          <a:p>
            <a:endParaRPr lang="en-US" dirty="0"/>
          </a:p>
          <a:p>
            <a:r>
              <a:rPr lang="en-US" dirty="0"/>
              <a:t>Then, the EFI Manager is executed. It defines </a:t>
            </a:r>
            <a:r>
              <a:rPr lang="en-US" b="0" i="0" dirty="0">
                <a:solidFill>
                  <a:srgbClr val="000000"/>
                </a:solidFill>
                <a:effectLst/>
                <a:latin typeface="Jost"/>
              </a:rPr>
              <a:t>how the boot process should proceed. </a:t>
            </a:r>
          </a:p>
          <a:p>
            <a:r>
              <a:rPr lang="en-US" b="0" i="0" dirty="0">
                <a:solidFill>
                  <a:srgbClr val="000000"/>
                </a:solidFill>
                <a:effectLst/>
                <a:latin typeface="Jost"/>
              </a:rPr>
              <a:t>In this process, the EFI looks for the boot device location. In other words, it looks for the disk where an operating system can be found. </a:t>
            </a:r>
          </a:p>
          <a:p>
            <a:r>
              <a:rPr lang="en-US" b="0" i="0" dirty="0">
                <a:solidFill>
                  <a:srgbClr val="000000"/>
                </a:solidFill>
                <a:effectLst/>
                <a:latin typeface="Jost"/>
              </a:rPr>
              <a:t>Like in the bios, this information is stored in a non-volatile ram, whoever, here the information stored in the </a:t>
            </a:r>
            <a:r>
              <a:rPr lang="en-US" b="0" i="0" dirty="0" err="1">
                <a:solidFill>
                  <a:srgbClr val="000000"/>
                </a:solidFill>
                <a:effectLst/>
                <a:latin typeface="Jost"/>
              </a:rPr>
              <a:t>Nvram</a:t>
            </a:r>
            <a:r>
              <a:rPr lang="en-US" b="0" i="0" dirty="0">
                <a:solidFill>
                  <a:srgbClr val="000000"/>
                </a:solidFill>
                <a:effectLst/>
                <a:latin typeface="Jost"/>
              </a:rPr>
              <a:t> is standardized. </a:t>
            </a:r>
            <a:r>
              <a:rPr lang="en-US" b="1" dirty="0"/>
              <a:t>[CLICK]</a:t>
            </a:r>
            <a:endParaRPr lang="en-US" b="0" i="0" dirty="0">
              <a:solidFill>
                <a:srgbClr val="000000"/>
              </a:solidFill>
              <a:effectLst/>
              <a:latin typeface="Jost"/>
            </a:endParaRPr>
          </a:p>
          <a:p>
            <a:endParaRPr lang="en-US" b="0" i="0" dirty="0">
              <a:solidFill>
                <a:srgbClr val="000000"/>
              </a:solidFill>
              <a:effectLst/>
              <a:latin typeface="Jost"/>
            </a:endParaRPr>
          </a:p>
          <a:p>
            <a:r>
              <a:rPr lang="en-US" b="0" i="0" dirty="0">
                <a:solidFill>
                  <a:srgbClr val="000000"/>
                </a:solidFill>
                <a:effectLst/>
                <a:latin typeface="Jost"/>
              </a:rPr>
              <a:t>Once the disk is located in the </a:t>
            </a:r>
            <a:r>
              <a:rPr lang="en-US" b="0" i="0" dirty="0" err="1">
                <a:solidFill>
                  <a:srgbClr val="000000"/>
                </a:solidFill>
                <a:effectLst/>
                <a:latin typeface="Jost"/>
              </a:rPr>
              <a:t>Nvram</a:t>
            </a:r>
            <a:r>
              <a:rPr lang="en-US" b="0" i="0" dirty="0">
                <a:solidFill>
                  <a:srgbClr val="000000"/>
                </a:solidFill>
                <a:effectLst/>
                <a:latin typeface="Jost"/>
              </a:rPr>
              <a:t>, the EFI partition for that disk is accessed, and the bootloader for the OS is called. </a:t>
            </a:r>
            <a:r>
              <a:rPr lang="en-US" b="1" dirty="0"/>
              <a:t>[CLICK]</a:t>
            </a:r>
            <a:endParaRPr lang="en-US" b="0" i="0" dirty="0">
              <a:solidFill>
                <a:srgbClr val="000000"/>
              </a:solidFill>
              <a:effectLst/>
              <a:latin typeface="Jost"/>
            </a:endParaRPr>
          </a:p>
          <a:p>
            <a:endParaRPr lang="en-US" b="0" i="0" dirty="0">
              <a:solidFill>
                <a:srgbClr val="000000"/>
              </a:solidFill>
              <a:effectLst/>
              <a:latin typeface="Jost"/>
            </a:endParaRPr>
          </a:p>
          <a:p>
            <a:r>
              <a:rPr lang="en-US" b="0" i="0" dirty="0">
                <a:solidFill>
                  <a:srgbClr val="000000"/>
                </a:solidFill>
                <a:effectLst/>
                <a:latin typeface="Jost"/>
              </a:rPr>
              <a:t>Now let’s look at how the information is stored. There are some interesting features implemented by UEFI.</a:t>
            </a:r>
            <a:r>
              <a:rPr lang="en-US" dirty="0"/>
              <a:t> </a:t>
            </a:r>
            <a:r>
              <a:rPr lang="en-US" b="1" dirty="0"/>
              <a:t>[CLICK]</a:t>
            </a:r>
            <a:endParaRPr lang="en-US" b="0" i="0" dirty="0">
              <a:solidFill>
                <a:srgbClr val="000000"/>
              </a:solidFill>
              <a:effectLst/>
              <a:latin typeface="Jost"/>
            </a:endParaRPr>
          </a:p>
          <a:p>
            <a:endParaRPr lang="en-US" b="0" i="0" dirty="0">
              <a:solidFill>
                <a:srgbClr val="000000"/>
              </a:solidFill>
              <a:effectLst/>
              <a:latin typeface="Jost"/>
            </a:endParaRPr>
          </a:p>
          <a:p>
            <a:r>
              <a:rPr lang="en-US" b="0" i="0" dirty="0">
                <a:solidFill>
                  <a:srgbClr val="000000"/>
                </a:solidFill>
                <a:effectLst/>
                <a:latin typeface="Jost"/>
              </a:rPr>
              <a:t>First, in UEFI systems, the first sector of the disk is reserved – it is called the Protective master boot record. There, a message is kept that can be read by older bios systems.</a:t>
            </a:r>
          </a:p>
          <a:p>
            <a:r>
              <a:rPr lang="en-US" b="0" i="0" dirty="0">
                <a:solidFill>
                  <a:srgbClr val="000000"/>
                </a:solidFill>
                <a:effectLst/>
                <a:latin typeface="Jost"/>
              </a:rPr>
              <a:t>The message warns users that the disk uses UEFI and may contain an operating system. </a:t>
            </a:r>
          </a:p>
          <a:p>
            <a:r>
              <a:rPr lang="en-US" b="0" i="0" dirty="0">
                <a:solidFill>
                  <a:srgbClr val="000000"/>
                </a:solidFill>
                <a:effectLst/>
                <a:latin typeface="Jost"/>
              </a:rPr>
              <a:t> </a:t>
            </a:r>
          </a:p>
          <a:p>
            <a:r>
              <a:rPr lang="en-US" b="0" i="0" dirty="0">
                <a:solidFill>
                  <a:srgbClr val="000000"/>
                </a:solidFill>
                <a:effectLst/>
                <a:latin typeface="Jost"/>
              </a:rPr>
              <a:t>This is done so that if a disk that contains information structured in the UEFI format is inserted in a system running Bios users will be warned not to format the disk imagining that it is empty or corrupt. </a:t>
            </a:r>
          </a:p>
          <a:p>
            <a:r>
              <a:rPr lang="en-US" b="0" i="0" dirty="0">
                <a:solidFill>
                  <a:srgbClr val="000000"/>
                </a:solidFill>
                <a:effectLst/>
                <a:latin typeface="Jost"/>
              </a:rPr>
              <a:t>While they may choose to do so, users at least will receive a warning message. </a:t>
            </a:r>
            <a:r>
              <a:rPr lang="en-US" b="1" dirty="0"/>
              <a:t>[CLICK]</a:t>
            </a:r>
            <a:endParaRPr lang="en-US" b="0" i="0" dirty="0">
              <a:solidFill>
                <a:srgbClr val="000000"/>
              </a:solidFill>
              <a:effectLst/>
              <a:latin typeface="Jost"/>
            </a:endParaRPr>
          </a:p>
          <a:p>
            <a:endParaRPr lang="en-US" b="0" i="0" dirty="0">
              <a:solidFill>
                <a:srgbClr val="000000"/>
              </a:solidFill>
              <a:effectLst/>
              <a:latin typeface="Jost"/>
            </a:endParaRPr>
          </a:p>
          <a:p>
            <a:r>
              <a:rPr lang="en-US" b="0" i="0" dirty="0">
                <a:solidFill>
                  <a:srgbClr val="000000"/>
                </a:solidFill>
                <a:effectLst/>
                <a:latin typeface="Jost"/>
              </a:rPr>
              <a:t>In UEFI the initial information about the disk is kept in the second sector of the disk. That sector is called the “Primary Header.”</a:t>
            </a:r>
          </a:p>
          <a:p>
            <a:r>
              <a:rPr lang="en-US" b="0" i="0" dirty="0">
                <a:solidFill>
                  <a:srgbClr val="000000"/>
                </a:solidFill>
                <a:effectLst/>
                <a:latin typeface="Jost"/>
              </a:rPr>
              <a:t>The primary header contains information about basic disk information such as capacity, sector size, and the number of sectors. It also contains basic information describing the partitions that exist in the disk. </a:t>
            </a:r>
            <a:r>
              <a:rPr lang="en-US" b="1" dirty="0"/>
              <a:t>[CLICK]</a:t>
            </a:r>
            <a:endParaRPr lang="en-US" b="0" i="0" dirty="0">
              <a:solidFill>
                <a:srgbClr val="000000"/>
              </a:solidFill>
              <a:effectLst/>
              <a:latin typeface="Jost"/>
            </a:endParaRPr>
          </a:p>
          <a:p>
            <a:endParaRPr lang="en-US" b="0" i="0" dirty="0">
              <a:solidFill>
                <a:srgbClr val="000000"/>
              </a:solidFill>
              <a:effectLst/>
              <a:latin typeface="Jost"/>
            </a:endParaRPr>
          </a:p>
          <a:p>
            <a:r>
              <a:rPr lang="en-US" b="0" i="0" dirty="0">
                <a:solidFill>
                  <a:srgbClr val="000000"/>
                </a:solidFill>
                <a:effectLst/>
                <a:latin typeface="Jost"/>
              </a:rPr>
              <a:t>UEFI disks have several partitions, even if they host only a single operating system. </a:t>
            </a:r>
          </a:p>
          <a:p>
            <a:r>
              <a:rPr lang="en-US" b="0" i="0" dirty="0">
                <a:solidFill>
                  <a:srgbClr val="000000"/>
                </a:solidFill>
                <a:effectLst/>
                <a:latin typeface="Jost"/>
              </a:rPr>
              <a:t>The first partition is a partition that contains partition entries. This partition is called “Partition Entries.” It stores metadata about the existing partitions. This includes labels, sizes, and structure information. </a:t>
            </a:r>
            <a:r>
              <a:rPr lang="en-US" b="1" dirty="0"/>
              <a:t>[CLICK]</a:t>
            </a:r>
          </a:p>
          <a:p>
            <a:endParaRPr lang="en-US" b="0" i="0" dirty="0">
              <a:solidFill>
                <a:srgbClr val="000000"/>
              </a:solidFill>
              <a:effectLst/>
              <a:latin typeface="Jost"/>
            </a:endParaRPr>
          </a:p>
          <a:p>
            <a:r>
              <a:rPr lang="en-US" b="0" i="0" dirty="0">
                <a:solidFill>
                  <a:srgbClr val="000000"/>
                </a:solidFill>
                <a:effectLst/>
                <a:latin typeface="Jost"/>
              </a:rPr>
              <a:t>Another partition always present in UEFI systems is the EFI partition. </a:t>
            </a:r>
            <a:r>
              <a:rPr lang="en-US" b="1" dirty="0"/>
              <a:t>[CLICK]</a:t>
            </a:r>
          </a:p>
          <a:p>
            <a:endParaRPr lang="en-US" b="1" i="0" dirty="0">
              <a:solidFill>
                <a:srgbClr val="000000"/>
              </a:solidFill>
              <a:effectLst/>
              <a:latin typeface="Jost"/>
            </a:endParaRPr>
          </a:p>
          <a:p>
            <a:r>
              <a:rPr lang="en-US" b="0" i="0" dirty="0">
                <a:solidFill>
                  <a:srgbClr val="000000"/>
                </a:solidFill>
                <a:effectLst/>
                <a:latin typeface="Jost"/>
              </a:rPr>
              <a:t>This partition contains bootloaders. In the example, the EFI partition contains bootloaders for the OS in the red and for the OS in the green partition. </a:t>
            </a:r>
          </a:p>
          <a:p>
            <a:r>
              <a:rPr lang="en-US" b="0" i="0" dirty="0">
                <a:solidFill>
                  <a:srgbClr val="000000"/>
                </a:solidFill>
                <a:effectLst/>
                <a:latin typeface="Jost"/>
              </a:rPr>
              <a:t>With all bootloaders in a single partition, bootloaders can be better protected, including from attacks from a computer virus.</a:t>
            </a:r>
          </a:p>
          <a:p>
            <a:endParaRPr lang="en-US" b="0" i="0" dirty="0">
              <a:solidFill>
                <a:srgbClr val="000000"/>
              </a:solidFill>
              <a:effectLst/>
              <a:latin typeface="Jost"/>
            </a:endParaRPr>
          </a:p>
          <a:p>
            <a:r>
              <a:rPr lang="en-US" b="0" i="0" dirty="0">
                <a:solidFill>
                  <a:srgbClr val="000000"/>
                </a:solidFill>
                <a:effectLst/>
                <a:latin typeface="Jost"/>
              </a:rPr>
              <a:t>Bootloaders have the same role as in the Bios systems. The initialize operating systems. </a:t>
            </a:r>
            <a:r>
              <a:rPr lang="en-US" b="1" dirty="0"/>
              <a:t>[CLICK]</a:t>
            </a:r>
            <a:endParaRPr lang="en-US" b="0" i="0" dirty="0">
              <a:solidFill>
                <a:srgbClr val="000000"/>
              </a:solidFill>
              <a:effectLst/>
              <a:latin typeface="Jost"/>
            </a:endParaRPr>
          </a:p>
          <a:p>
            <a:endParaRPr lang="en-US" b="0" i="0" dirty="0">
              <a:solidFill>
                <a:srgbClr val="000000"/>
              </a:solidFill>
              <a:effectLst/>
              <a:latin typeface="Jost"/>
            </a:endParaRPr>
          </a:p>
          <a:p>
            <a:r>
              <a:rPr lang="en-US" b="0" i="0" dirty="0">
                <a:solidFill>
                  <a:srgbClr val="000000"/>
                </a:solidFill>
                <a:effectLst/>
                <a:latin typeface="Jost"/>
              </a:rPr>
              <a:t>Another partition that is always present in UEFI systems is another partition that contains partition entries. This is a copy of the partition entries in the beginning of the disk. </a:t>
            </a:r>
          </a:p>
          <a:p>
            <a:r>
              <a:rPr lang="en-US" b="0" i="0" dirty="0">
                <a:solidFill>
                  <a:srgbClr val="000000"/>
                </a:solidFill>
                <a:effectLst/>
                <a:latin typeface="Jost"/>
              </a:rPr>
              <a:t>This is a safety measure. If the partition entries in the beginning of the disk are lost or corrupted, the secondary partition entries in the end of the disk is used to restore that information. </a:t>
            </a:r>
          </a:p>
          <a:p>
            <a:r>
              <a:rPr lang="en-US" b="0" i="0" dirty="0">
                <a:solidFill>
                  <a:srgbClr val="000000"/>
                </a:solidFill>
                <a:effectLst/>
                <a:latin typeface="Jost"/>
              </a:rPr>
              <a:t>While some space is wasted, this safety feature can guarantee the integrity of the disk and assist in recovering when issues happen. </a:t>
            </a:r>
            <a:r>
              <a:rPr lang="en-US" b="1" dirty="0"/>
              <a:t>[CLICK]</a:t>
            </a:r>
            <a:endParaRPr lang="en-US" b="0" i="0" dirty="0">
              <a:solidFill>
                <a:srgbClr val="000000"/>
              </a:solidFill>
              <a:effectLst/>
              <a:latin typeface="Jost"/>
            </a:endParaRPr>
          </a:p>
          <a:p>
            <a:endParaRPr lang="en-US" b="0" i="0" dirty="0">
              <a:solidFill>
                <a:srgbClr val="000000"/>
              </a:solidFill>
              <a:effectLst/>
              <a:latin typeface="Jost"/>
            </a:endParaRPr>
          </a:p>
          <a:p>
            <a:r>
              <a:rPr lang="en-US" b="0" i="0" dirty="0">
                <a:solidFill>
                  <a:srgbClr val="000000"/>
                </a:solidFill>
                <a:effectLst/>
                <a:latin typeface="Jost"/>
              </a:rPr>
              <a:t>Finally, a copy of the primary header sector is also maintained for similar reasons. </a:t>
            </a:r>
          </a:p>
          <a:p>
            <a:endParaRPr lang="en-US" b="0" i="0" dirty="0">
              <a:solidFill>
                <a:srgbClr val="000000"/>
              </a:solidFill>
              <a:effectLst/>
              <a:latin typeface="Jost"/>
            </a:endParaRPr>
          </a:p>
          <a:p>
            <a:r>
              <a:rPr lang="en-US" b="0" i="0" dirty="0">
                <a:solidFill>
                  <a:srgbClr val="000000"/>
                </a:solidFill>
                <a:effectLst/>
                <a:latin typeface="Jost"/>
              </a:rPr>
              <a:t>As you can see, the UEFI is better in many ways. It is standardized and implements many safety features. </a:t>
            </a:r>
            <a:endParaRPr lang="en-US" dirty="0"/>
          </a:p>
          <a:p>
            <a:endParaRPr lang="en-US" dirty="0"/>
          </a:p>
          <a:p>
            <a:r>
              <a:rPr lang="en-US" dirty="0"/>
              <a:t>If these basic components are found, a Power-On self test or POST procedure is executed. </a:t>
            </a:r>
          </a:p>
          <a:p>
            <a:r>
              <a:rPr lang="en-US" dirty="0"/>
              <a:t>Note that, at this point, if there are any missing or malfunctioning elements, the computer will emit sequences of beeps. The beeping pattern can be used to diagnose some system problems, like the absence of a keyboard or malfunction memory hardware.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559845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endParaRPr lang="en-US" b="0" dirty="0"/>
          </a:p>
          <a:p>
            <a:endParaRPr lang="en-US" b="0" dirty="0"/>
          </a:p>
          <a:p>
            <a:r>
              <a:rPr lang="en-US" dirty="0"/>
              <a:t>Unfortunately, while UEFI has been widely adopted by systems based on Intel instruction sets, a similar standardized boot system has not emerged for ARM processors.</a:t>
            </a:r>
          </a:p>
          <a:p>
            <a:endParaRPr lang="en-US" dirty="0"/>
          </a:p>
          <a:p>
            <a:r>
              <a:rPr lang="en-US" dirty="0"/>
              <a:t>Intel instruction set processors implement CISC architectures or</a:t>
            </a:r>
            <a:r>
              <a:rPr lang="en-US" b="0" i="0" dirty="0">
                <a:solidFill>
                  <a:srgbClr val="BDC1C6"/>
                </a:solidFill>
                <a:effectLst/>
                <a:latin typeface="Roboto" panose="02000000000000000000" pitchFamily="2" charset="0"/>
              </a:rPr>
              <a:t> a complex instruction set architecture. </a:t>
            </a:r>
          </a:p>
          <a:p>
            <a:r>
              <a:rPr lang="en-US" b="0" i="0" dirty="0">
                <a:solidFill>
                  <a:srgbClr val="BDC1C6"/>
                </a:solidFill>
                <a:effectLst/>
                <a:latin typeface="Roboto" panose="02000000000000000000" pitchFamily="2" charset="0"/>
              </a:rPr>
              <a:t>In CISC architectures, </a:t>
            </a:r>
            <a:r>
              <a:rPr lang="en-US" b="0" i="0" dirty="0">
                <a:solidFill>
                  <a:srgbClr val="BCC0C3"/>
                </a:solidFill>
                <a:effectLst/>
                <a:latin typeface="Roboto" panose="02000000000000000000" pitchFamily="2" charset="0"/>
              </a:rPr>
              <a:t>single instructions can be complex and execute several low-level operations with a single instruction. </a:t>
            </a:r>
            <a:endParaRPr lang="en-US" b="0" dirty="0"/>
          </a:p>
          <a:p>
            <a:endParaRPr lang="en-US" dirty="0"/>
          </a:p>
          <a:p>
            <a:r>
              <a:rPr lang="en-US" b="0" i="0" dirty="0">
                <a:solidFill>
                  <a:srgbClr val="BDC1C6"/>
                </a:solidFill>
                <a:effectLst/>
                <a:latin typeface="Roboto" panose="02000000000000000000" pitchFamily="2" charset="0"/>
              </a:rPr>
              <a:t>ARM processors are a family of CPUs based on a reduced instruction set architecture. </a:t>
            </a:r>
          </a:p>
          <a:p>
            <a:r>
              <a:rPr lang="en-US" b="0" i="0" dirty="0">
                <a:solidFill>
                  <a:srgbClr val="BDC1C6"/>
                </a:solidFill>
                <a:effectLst/>
                <a:latin typeface="Roboto" panose="02000000000000000000" pitchFamily="2" charset="0"/>
              </a:rPr>
              <a:t>ARM stands for </a:t>
            </a:r>
            <a:r>
              <a:rPr lang="en-US" b="1" i="0" dirty="0">
                <a:solidFill>
                  <a:srgbClr val="BDC1C6"/>
                </a:solidFill>
                <a:effectLst/>
                <a:latin typeface="Roboto" panose="02000000000000000000" pitchFamily="2" charset="0"/>
              </a:rPr>
              <a:t>Advanced RISC Machine</a:t>
            </a:r>
            <a:r>
              <a:rPr lang="en-US" b="0" i="0" dirty="0">
                <a:solidFill>
                  <a:srgbClr val="BDC1C6"/>
                </a:solidFill>
                <a:effectLst/>
                <a:latin typeface="Roboto" panose="02000000000000000000" pitchFamily="2" charset="0"/>
              </a:rPr>
              <a:t>. RISC instructions are faster and typically simpler then CISC instructions. </a:t>
            </a:r>
          </a:p>
          <a:p>
            <a:r>
              <a:rPr lang="en-US" b="0" i="0" dirty="0">
                <a:solidFill>
                  <a:srgbClr val="BDC1C6"/>
                </a:solidFill>
                <a:effectLst/>
                <a:latin typeface="Roboto" panose="02000000000000000000" pitchFamily="2" charset="0"/>
              </a:rPr>
              <a:t>To achieve the same task, a </a:t>
            </a:r>
            <a:r>
              <a:rPr lang="en-US" b="0" i="0" dirty="0" err="1">
                <a:solidFill>
                  <a:srgbClr val="BDC1C6"/>
                </a:solidFill>
                <a:effectLst/>
                <a:latin typeface="Roboto" panose="02000000000000000000" pitchFamily="2" charset="0"/>
              </a:rPr>
              <a:t>Risc</a:t>
            </a:r>
            <a:r>
              <a:rPr lang="en-US" b="0" i="0" dirty="0">
                <a:solidFill>
                  <a:srgbClr val="BDC1C6"/>
                </a:solidFill>
                <a:effectLst/>
                <a:latin typeface="Roboto" panose="02000000000000000000" pitchFamily="2" charset="0"/>
              </a:rPr>
              <a:t> </a:t>
            </a:r>
            <a:r>
              <a:rPr lang="en-US" b="0" i="0" dirty="0" err="1">
                <a:solidFill>
                  <a:srgbClr val="BDC1C6"/>
                </a:solidFill>
                <a:effectLst/>
                <a:latin typeface="Roboto" panose="02000000000000000000" pitchFamily="2" charset="0"/>
              </a:rPr>
              <a:t>cpu</a:t>
            </a:r>
            <a:r>
              <a:rPr lang="en-US" b="0" i="0" dirty="0">
                <a:solidFill>
                  <a:srgbClr val="BDC1C6"/>
                </a:solidFill>
                <a:effectLst/>
                <a:latin typeface="Roboto" panose="02000000000000000000" pitchFamily="2" charset="0"/>
              </a:rPr>
              <a:t> may have to execute several small instructions, while a </a:t>
            </a:r>
            <a:r>
              <a:rPr lang="en-US" b="0" i="0" dirty="0" err="1">
                <a:solidFill>
                  <a:srgbClr val="BDC1C6"/>
                </a:solidFill>
                <a:effectLst/>
                <a:latin typeface="Roboto" panose="02000000000000000000" pitchFamily="2" charset="0"/>
              </a:rPr>
              <a:t>Cisc</a:t>
            </a:r>
            <a:r>
              <a:rPr lang="en-US" b="0" i="0" dirty="0">
                <a:solidFill>
                  <a:srgbClr val="BDC1C6"/>
                </a:solidFill>
                <a:effectLst/>
                <a:latin typeface="Roboto" panose="02000000000000000000" pitchFamily="2" charset="0"/>
              </a:rPr>
              <a:t> </a:t>
            </a:r>
            <a:r>
              <a:rPr lang="en-US" b="0" i="0" dirty="0" err="1">
                <a:solidFill>
                  <a:srgbClr val="BDC1C6"/>
                </a:solidFill>
                <a:effectLst/>
                <a:latin typeface="Roboto" panose="02000000000000000000" pitchFamily="2" charset="0"/>
              </a:rPr>
              <a:t>cpu</a:t>
            </a:r>
            <a:r>
              <a:rPr lang="en-US" b="0" i="0" dirty="0">
                <a:solidFill>
                  <a:srgbClr val="BDC1C6"/>
                </a:solidFill>
                <a:effectLst/>
                <a:latin typeface="Roboto" panose="02000000000000000000" pitchFamily="2" charset="0"/>
              </a:rPr>
              <a:t> may complete the same task with a single (albeit more complex) instruction.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While there is no leading standardized boot process, some companies that develop distributions of Linux systems have begun to explore implementing UEFI for ARM architectures. </a:t>
            </a:r>
          </a:p>
          <a:p>
            <a:endParaRPr lang="en-US" b="0" i="0" dirty="0">
              <a:solidFill>
                <a:srgbClr val="BDC1C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482284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And this completes our exploration of computer hardware fundamentals.</a:t>
            </a:r>
          </a:p>
          <a:p>
            <a:r>
              <a:rPr lang="en-US" b="0" dirty="0"/>
              <a:t>See you next time!</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305700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First, let’s look at the components of a typical personal desktop computer.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main components are Input devices, such as a mouse and a keyboard, output devices such as a display and speakers, and of course, the computer itself, that houses the CPU, memory, and storage. </a:t>
            </a:r>
            <a:r>
              <a:rPr lang="en-US" sz="1800" b="1" kern="1200" spc="67" dirty="0">
                <a:solidFill>
                  <a:srgbClr val="000000"/>
                </a:solidFill>
                <a:effectLst/>
                <a:latin typeface="Jost*" pitchFamily="2" charset="0"/>
                <a:ea typeface="Jost*" pitchFamily="2" charset="0"/>
                <a:cs typeface="Jost*" pitchFamily="2" charset="0"/>
              </a:rPr>
              <a:t>[CLICK]</a:t>
            </a:r>
            <a:endParaRPr lang="en-US" dirty="0">
              <a:effectLst/>
            </a:endParaRPr>
          </a:p>
          <a:p>
            <a:endParaRPr lang="en-US" dirty="0"/>
          </a:p>
          <a:p>
            <a:r>
              <a:rPr lang="en-US" dirty="0"/>
              <a:t>For todays’ standards, this is probably incomplete. You probably have some headphones and a webcam connected to your desktop computer too.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342366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beyond and think about smartphones. </a:t>
            </a:r>
            <a:endParaRPr lang="en-US" dirty="0">
              <a:effectLst/>
            </a:endParaRPr>
          </a:p>
          <a:p>
            <a:endParaRPr lang="en-US" dirty="0"/>
          </a:p>
          <a:p>
            <a:r>
              <a:rPr lang="en-US" dirty="0"/>
              <a:t>While the form factor is different than desktop computers, the architecture is quite similar. </a:t>
            </a:r>
          </a:p>
          <a:p>
            <a:r>
              <a:rPr lang="en-US" dirty="0"/>
              <a:t>There are inputs, outputs, a CPU, memory, storage. </a:t>
            </a:r>
          </a:p>
          <a:p>
            <a:endParaRPr lang="en-US" dirty="0"/>
          </a:p>
          <a:p>
            <a:r>
              <a:rPr lang="en-US" dirty="0"/>
              <a:t>What is interesting about smartphones (besides their small size) is that they usually carry input and output capabilities that go beyond that of a personal computer. </a:t>
            </a:r>
          </a:p>
          <a:p>
            <a:r>
              <a:rPr lang="en-US" dirty="0"/>
              <a:t>Think about it… </a:t>
            </a:r>
          </a:p>
          <a:p>
            <a:endParaRPr lang="en-US" dirty="0"/>
          </a:p>
          <a:p>
            <a:r>
              <a:rPr lang="en-US" dirty="0"/>
              <a:t>They are usually capable of sensing touch (although this is also becoming common in desktop and laptop computers), they vibrate as a form of output, they have gyroscopes that let them perceive changes in their position and accelerometers that allow them to perceive they are moved, GPS, compass, and so many other sensors that are rarely found in other computer form factors. </a:t>
            </a:r>
          </a:p>
          <a:p>
            <a:endParaRPr lang="en-US" dirty="0"/>
          </a:p>
          <a:p>
            <a:r>
              <a:rPr lang="en-US" dirty="0"/>
              <a:t>In this course, we will look at how the operating system manages all these input and output devices, including managing memory, and storage. While we will, most of the time, be concerned with Operating Systems typically associated with personal computers, most of the concepts translate directly to smartphones and wearable devices.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58044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latin typeface="Calibri"/>
                <a:ea typeface="Calibri"/>
                <a:cs typeface="Calibri"/>
                <a:sym typeface="Calibri"/>
              </a:rPr>
              <a:t>OFF SCREEN</a:t>
            </a:r>
            <a:endParaRPr dirty="0"/>
          </a:p>
          <a:p>
            <a:pPr marL="0" lvl="0" indent="0" algn="l" rtl="0">
              <a:lnSpc>
                <a:spcPct val="204749"/>
              </a:lnSpc>
              <a:spcBef>
                <a:spcPts val="0"/>
              </a:spcBef>
              <a:spcAft>
                <a:spcPts val="0"/>
              </a:spcAft>
              <a:buClr>
                <a:schemeClr val="dk1"/>
              </a:buClr>
              <a:buSzPts val="1200"/>
              <a:buFont typeface="Calibri"/>
              <a:buNone/>
            </a:pPr>
            <a:endParaRPr sz="1200" b="0" dirty="0">
              <a:solidFill>
                <a:schemeClr val="dk1"/>
              </a:solidFill>
              <a:latin typeface="Calibri"/>
              <a:ea typeface="Calibri"/>
              <a:cs typeface="Calibri"/>
              <a:sym typeface="Calibri"/>
            </a:endParaRPr>
          </a:p>
          <a:p>
            <a:r>
              <a:rPr lang="en-US" dirty="0"/>
              <a:t>Several computer architectures have emerged over the years. </a:t>
            </a:r>
          </a:p>
          <a:p>
            <a:r>
              <a:rPr lang="en-US" dirty="0"/>
              <a:t>However, it is possible to identify main characteristics of a typical personal computer architecture. </a:t>
            </a:r>
          </a:p>
          <a:p>
            <a:r>
              <a:rPr lang="en-US" dirty="0"/>
              <a:t>Analyzing this sort of generic architecture gives us a basic understanding of personal computers and a baseline to begin discussing about operating systems. </a:t>
            </a:r>
          </a:p>
          <a:p>
            <a:endParaRPr lang="en-US" dirty="0"/>
          </a:p>
          <a:p>
            <a:r>
              <a:rPr lang="en-US" dirty="0"/>
              <a:t>There are a few important elements to this representation of a PC architecture. </a:t>
            </a:r>
          </a:p>
          <a:p>
            <a:endParaRPr lang="en-US" dirty="0"/>
          </a:p>
          <a:p>
            <a:r>
              <a:rPr lang="en-US" dirty="0"/>
              <a:t>Notice that all components are connected by a bus. </a:t>
            </a:r>
          </a:p>
          <a:p>
            <a:r>
              <a:rPr lang="en-US" b="0" i="0" dirty="0">
                <a:solidFill>
                  <a:srgbClr val="BDC1C6"/>
                </a:solidFill>
                <a:effectLst/>
                <a:latin typeface="Roboto" panose="02000000000000000000" pitchFamily="2" charset="0"/>
              </a:rPr>
              <a:t>In computer architecture, a bus </a:t>
            </a:r>
            <a:r>
              <a:rPr lang="en-US" sz="1200" kern="1200" dirty="0">
                <a:solidFill>
                  <a:schemeClr val="tx1"/>
                </a:solidFill>
                <a:latin typeface="+mn-lt"/>
                <a:ea typeface="+mn-ea"/>
                <a:cs typeface="+mn-cs"/>
              </a:rPr>
              <a:t>is a communication system that transfers data between components inside a computer.</a:t>
            </a:r>
          </a:p>
          <a:p>
            <a:r>
              <a:rPr lang="en-US" sz="1200" kern="1200" dirty="0">
                <a:solidFill>
                  <a:schemeClr val="tx1"/>
                </a:solidFill>
                <a:latin typeface="+mn-lt"/>
                <a:ea typeface="+mn-ea"/>
                <a:cs typeface="+mn-cs"/>
              </a:rPr>
              <a:t>We can think about them as physical wires that connect components.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In this representation, we also have controllers. We show a video, USB, and a Fixed Storage controller. </a:t>
            </a:r>
          </a:p>
          <a:p>
            <a:r>
              <a:rPr lang="en-US" b="0" i="0" dirty="0">
                <a:solidFill>
                  <a:srgbClr val="BDC1C6"/>
                </a:solidFill>
                <a:effectLst/>
                <a:latin typeface="Roboto" panose="02000000000000000000" pitchFamily="2" charset="0"/>
              </a:rPr>
              <a:t>A controller, in a computing </a:t>
            </a:r>
            <a:r>
              <a:rPr lang="en-US" sz="1200" kern="1200" dirty="0">
                <a:solidFill>
                  <a:schemeClr val="tx1"/>
                </a:solidFill>
                <a:latin typeface="+mn-lt"/>
                <a:ea typeface="+mn-ea"/>
                <a:cs typeface="+mn-cs"/>
              </a:rPr>
              <a:t>context, is a hardware device or a software program that manages or directs the flow of data between two entities. </a:t>
            </a:r>
          </a:p>
          <a:p>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pPr marL="0" lvl="0" indent="0" algn="l" rtl="0">
              <a:spcBef>
                <a:spcPts val="0"/>
              </a:spcBef>
              <a:spcAft>
                <a:spcPts val="0"/>
              </a:spcAft>
              <a:buNone/>
            </a:pPr>
            <a:endParaRPr dirty="0"/>
          </a:p>
        </p:txBody>
      </p:sp>
      <p:sp>
        <p:nvSpPr>
          <p:cNvPr id="223" name="Google Shape;22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latin typeface="Calibri"/>
                <a:ea typeface="Calibri"/>
                <a:cs typeface="Calibri"/>
                <a:sym typeface="Calibri"/>
              </a:rPr>
              <a:t>OFF SCREEN</a:t>
            </a:r>
            <a:endParaRPr dirty="0"/>
          </a:p>
          <a:p>
            <a:pPr marL="0" lvl="0" indent="0" algn="l" rtl="0">
              <a:lnSpc>
                <a:spcPct val="204749"/>
              </a:lnSpc>
              <a:spcBef>
                <a:spcPts val="0"/>
              </a:spcBef>
              <a:spcAft>
                <a:spcPts val="0"/>
              </a:spcAft>
              <a:buClr>
                <a:schemeClr val="dk1"/>
              </a:buClr>
              <a:buSzPts val="1200"/>
              <a:buFont typeface="Calibri"/>
              <a:buNone/>
            </a:pPr>
            <a:endParaRPr sz="1200" b="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the CPU core and its components. </a:t>
            </a:r>
            <a:r>
              <a:rPr lang="en-US" sz="1800" b="1" kern="1200" spc="67" dirty="0">
                <a:solidFill>
                  <a:srgbClr val="000000"/>
                </a:solidFill>
                <a:effectLst/>
                <a:latin typeface="Jost*" pitchFamily="2" charset="0"/>
                <a:ea typeface="Jost*" pitchFamily="2" charset="0"/>
                <a:cs typeface="Jost*" pitchFamily="2" charset="0"/>
              </a:rPr>
              <a:t>[CLICK]</a:t>
            </a:r>
            <a:endParaRPr lang="en-US" dirty="0">
              <a:effectLst/>
            </a:endParaRPr>
          </a:p>
          <a:p>
            <a:pPr algn="l"/>
            <a:endParaRPr lang="en-US" b="1" i="0" dirty="0">
              <a:solidFill>
                <a:srgbClr val="BDC1C6"/>
              </a:solidFill>
              <a:effectLst/>
              <a:latin typeface="Roboto" panose="02000000000000000000" pitchFamily="2" charset="0"/>
            </a:endParaRPr>
          </a:p>
          <a:p>
            <a:pPr algn="l"/>
            <a:r>
              <a:rPr lang="en-US" sz="1200" kern="1200" dirty="0">
                <a:solidFill>
                  <a:schemeClr val="tx1"/>
                </a:solidFill>
                <a:latin typeface="+mn-lt"/>
                <a:ea typeface="+mn-ea"/>
                <a:cs typeface="+mn-cs"/>
              </a:rPr>
              <a:t>The CPU is the component of a computer system that controls the interpretation and execution of instructions. </a:t>
            </a:r>
            <a:r>
              <a:rPr lang="en-US" sz="1200" b="1" kern="1200" dirty="0">
                <a:solidFill>
                  <a:schemeClr val="tx1"/>
                </a:solidFill>
                <a:latin typeface="+mn-lt"/>
                <a:ea typeface="+mn-ea"/>
                <a:cs typeface="+mn-cs"/>
              </a:rPr>
              <a:t>[CLICK]</a:t>
            </a:r>
            <a:endParaRPr lang="en-US" sz="1200" kern="1200" dirty="0">
              <a:solidFill>
                <a:schemeClr val="tx1"/>
              </a:solidFill>
              <a:latin typeface="+mn-lt"/>
              <a:ea typeface="+mn-ea"/>
              <a:cs typeface="+mn-cs"/>
            </a:endParaRPr>
          </a:p>
          <a:p>
            <a:endParaRPr lang="en-US" dirty="0"/>
          </a:p>
          <a:p>
            <a:r>
              <a:rPr lang="en-US" dirty="0"/>
              <a:t>As you may recall from Computer Organization, some of the components of a CPU are the registers, Arithmetic Logic Unit (ALU), and the control unit. </a:t>
            </a:r>
            <a:r>
              <a:rPr lang="en-US" b="1" dirty="0"/>
              <a:t>[CLICK]</a:t>
            </a:r>
            <a:endParaRPr lang="en-US" dirty="0"/>
          </a:p>
          <a:p>
            <a:endParaRPr lang="en-US" dirty="0"/>
          </a:p>
          <a:p>
            <a:r>
              <a:rPr lang="en-US" b="0" i="0" dirty="0">
                <a:solidFill>
                  <a:srgbClr val="BDC1C6"/>
                </a:solidFill>
                <a:effectLst/>
                <a:latin typeface="Roboto" panose="02000000000000000000" pitchFamily="2" charset="0"/>
              </a:rPr>
              <a:t>A processor register ( or a CPU register</a:t>
            </a:r>
            <a:r>
              <a:rPr lang="en-US" sz="1200" b="0" i="0" kern="1200" dirty="0">
                <a:solidFill>
                  <a:srgbClr val="BDC1C6"/>
                </a:solidFill>
                <a:effectLst/>
                <a:latin typeface="Roboto" panose="02000000000000000000" pitchFamily="2" charset="0"/>
                <a:ea typeface="+mn-ea"/>
                <a:cs typeface="+mn-cs"/>
              </a:rPr>
              <a:t>) is one of a small set of data holding places that are part of the CPU. </a:t>
            </a:r>
          </a:p>
          <a:p>
            <a:r>
              <a:rPr lang="en-US" sz="1200" b="0" i="0" kern="1200" dirty="0">
                <a:solidFill>
                  <a:srgbClr val="BDC1C6"/>
                </a:solidFill>
                <a:effectLst/>
                <a:latin typeface="Roboto" panose="02000000000000000000" pitchFamily="2" charset="0"/>
                <a:ea typeface="+mn-ea"/>
                <a:cs typeface="+mn-cs"/>
              </a:rPr>
              <a:t>A register may </a:t>
            </a:r>
            <a:r>
              <a:rPr lang="en-US" b="0" i="0" dirty="0">
                <a:solidFill>
                  <a:srgbClr val="BDC1C6"/>
                </a:solidFill>
                <a:effectLst/>
                <a:latin typeface="Roboto" panose="02000000000000000000" pitchFamily="2" charset="0"/>
              </a:rPr>
              <a:t>hold an instruction, a storage address, or any kind of data (such as a bit sequence or individual characters).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BDC1C6"/>
                </a:solidFill>
                <a:effectLst/>
                <a:latin typeface="Roboto" panose="02000000000000000000" pitchFamily="2" charset="0"/>
              </a:rPr>
              <a:t>Registers are characterized by being small but extremely fast memory units. </a:t>
            </a:r>
            <a:r>
              <a:rPr lang="en-US" sz="1800" b="1" kern="1200" spc="67" dirty="0">
                <a:solidFill>
                  <a:srgbClr val="000000"/>
                </a:solidFill>
                <a:effectLst/>
                <a:latin typeface="Jost*" pitchFamily="2" charset="0"/>
                <a:ea typeface="Jost*" pitchFamily="2" charset="0"/>
                <a:cs typeface="Jost*" pitchFamily="2" charset="0"/>
              </a:rPr>
              <a:t>[CLICK]</a:t>
            </a:r>
            <a:endParaRPr lang="en-US" dirty="0">
              <a:effectLst/>
            </a:endParaRPr>
          </a:p>
          <a:p>
            <a:endParaRPr lang="en-US" b="0" i="0" dirty="0">
              <a:solidFill>
                <a:srgbClr val="BDC1C6"/>
              </a:solidFill>
              <a:effectLst/>
              <a:latin typeface="Roboto" panose="02000000000000000000" pitchFamily="2" charset="0"/>
            </a:endParaRP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An arithmetic-logic </a:t>
            </a:r>
            <a:r>
              <a:rPr lang="en-US" sz="1200" b="0" i="0" kern="1200" dirty="0">
                <a:solidFill>
                  <a:srgbClr val="BDC1C6"/>
                </a:solidFill>
                <a:effectLst/>
                <a:latin typeface="Roboto" panose="02000000000000000000" pitchFamily="2" charset="0"/>
                <a:ea typeface="+mn-ea"/>
                <a:cs typeface="+mn-cs"/>
              </a:rPr>
              <a:t>unit is the part of a central processing unit that carries out arithmetic and logic operations on the operands in computer instructions.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BDC1C6"/>
                </a:solidFill>
                <a:effectLst/>
                <a:latin typeface="Roboto" panose="02000000000000000000" pitchFamily="2" charset="0"/>
                <a:ea typeface="+mn-ea"/>
                <a:cs typeface="+mn-cs"/>
              </a:rPr>
              <a:t>In some processors, the ALU is divided into two units: an arithmetic unit (AU) and a logic unit (LU). </a:t>
            </a:r>
            <a:r>
              <a:rPr lang="en-US" sz="1800" b="1" kern="1200" spc="67" dirty="0">
                <a:solidFill>
                  <a:srgbClr val="000000"/>
                </a:solidFill>
                <a:effectLst/>
                <a:latin typeface="Jost*" pitchFamily="2" charset="0"/>
                <a:ea typeface="Jost*" pitchFamily="2" charset="0"/>
                <a:cs typeface="Jost*" pitchFamily="2" charset="0"/>
              </a:rPr>
              <a:t>[CLICK]</a:t>
            </a:r>
            <a:endParaRPr lang="en-US" dirty="0">
              <a:effectLst/>
            </a:endParaRPr>
          </a:p>
          <a:p>
            <a:endParaRPr lang="en-US" sz="1200" b="0" i="0" kern="1200" dirty="0">
              <a:solidFill>
                <a:srgbClr val="BDC1C6"/>
              </a:solidFill>
              <a:effectLst/>
              <a:latin typeface="Roboto" panose="02000000000000000000" pitchFamily="2" charset="0"/>
              <a:ea typeface="+mn-ea"/>
              <a:cs typeface="+mn-cs"/>
            </a:endParaRPr>
          </a:p>
          <a:p>
            <a:r>
              <a:rPr lang="en-US" b="0" i="0" dirty="0">
                <a:solidFill>
                  <a:srgbClr val="BDC1C6"/>
                </a:solidFill>
                <a:effectLst/>
                <a:latin typeface="Roboto" panose="02000000000000000000" pitchFamily="2" charset="0"/>
              </a:rPr>
              <a:t>The control unit of the CPU </a:t>
            </a:r>
            <a:r>
              <a:rPr lang="en-US" sz="1200" b="0" i="0" kern="1200" dirty="0">
                <a:solidFill>
                  <a:srgbClr val="BDC1C6"/>
                </a:solidFill>
                <a:effectLst/>
                <a:latin typeface="Roboto" panose="02000000000000000000" pitchFamily="2" charset="0"/>
                <a:ea typeface="+mn-ea"/>
                <a:cs typeface="+mn-cs"/>
              </a:rPr>
              <a:t>regulates and integrates the operations of the computer</a:t>
            </a:r>
            <a:r>
              <a:rPr lang="en-US" b="0" i="0" dirty="0">
                <a:solidFill>
                  <a:srgbClr val="BDC1C6"/>
                </a:solidFill>
                <a:effectLst/>
                <a:latin typeface="Roboto" panose="02000000000000000000" pitchFamily="2" charset="0"/>
              </a:rPr>
              <a:t>. </a:t>
            </a:r>
          </a:p>
          <a:p>
            <a:r>
              <a:rPr lang="en-US" b="0" i="0" dirty="0">
                <a:solidFill>
                  <a:srgbClr val="BDC1C6"/>
                </a:solidFill>
                <a:effectLst/>
                <a:latin typeface="Roboto" panose="02000000000000000000" pitchFamily="2" charset="0"/>
              </a:rPr>
              <a:t>It selects and retrieves instructions from the main memory in proper sequence and interprets them so as to activate the other functional elements of the system at the appropriate moment.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pPr marL="0" lvl="0" indent="0" algn="l" rtl="0">
              <a:spcBef>
                <a:spcPts val="0"/>
              </a:spcBef>
              <a:spcAft>
                <a:spcPts val="0"/>
              </a:spcAft>
              <a:buNone/>
            </a:pPr>
            <a:endParaRPr dirty="0"/>
          </a:p>
        </p:txBody>
      </p:sp>
      <p:sp>
        <p:nvSpPr>
          <p:cNvPr id="223" name="Google Shape;22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9072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latin typeface="Calibri"/>
                <a:ea typeface="Calibri"/>
                <a:cs typeface="Calibri"/>
                <a:sym typeface="Calibri"/>
              </a:rPr>
              <a:t>OFF SCREEN</a:t>
            </a:r>
            <a:endParaRPr dirty="0"/>
          </a:p>
          <a:p>
            <a:pPr marL="0" lvl="0" indent="0" algn="l" rtl="0">
              <a:lnSpc>
                <a:spcPct val="204749"/>
              </a:lnSpc>
              <a:spcBef>
                <a:spcPts val="0"/>
              </a:spcBef>
              <a:spcAft>
                <a:spcPts val="0"/>
              </a:spcAft>
              <a:buClr>
                <a:schemeClr val="dk1"/>
              </a:buClr>
              <a:buSzPts val="1200"/>
              <a:buFont typeface="Calibri"/>
              <a:buNone/>
            </a:pPr>
            <a:endParaRPr sz="1200" b="0" dirty="0">
              <a:solidFill>
                <a:schemeClr val="dk1"/>
              </a:solidFill>
              <a:latin typeface="Calibri"/>
              <a:ea typeface="Calibri"/>
              <a:cs typeface="Calibri"/>
              <a:sym typeface="Calibri"/>
            </a:endParaRPr>
          </a:p>
          <a:p>
            <a:r>
              <a:rPr lang="en-US" sz="1200" kern="0" spc="67" dirty="0">
                <a:solidFill>
                  <a:srgbClr val="000000">
                    <a:alpha val="80000"/>
                  </a:srgbClr>
                </a:solidFill>
                <a:latin typeface="Jost*" pitchFamily="34" charset="0"/>
                <a:ea typeface="Jost*" pitchFamily="34" charset="-122"/>
                <a:cs typeface="Jost*" pitchFamily="34" charset="-120"/>
              </a:rPr>
              <a:t>Instructions are executed by the CPU via the fetch-decode-execute cycle.</a:t>
            </a:r>
          </a:p>
          <a:p>
            <a:endParaRPr lang="en-US" sz="1200" kern="0" spc="67" dirty="0">
              <a:solidFill>
                <a:srgbClr val="000000">
                  <a:alpha val="80000"/>
                </a:srgbClr>
              </a:solidFill>
              <a:latin typeface="Jost*" pitchFamily="34" charset="0"/>
              <a:ea typeface="Jost*" pitchFamily="34" charset="-122"/>
            </a:endParaRPr>
          </a:p>
          <a:p>
            <a:r>
              <a:rPr lang="en-US" b="0" i="0" dirty="0">
                <a:solidFill>
                  <a:srgbClr val="BDC1C6"/>
                </a:solidFill>
                <a:effectLst/>
                <a:latin typeface="Roboto" panose="02000000000000000000" pitchFamily="2" charset="0"/>
              </a:rPr>
              <a:t>The CPU fetches an instruction from memory, decodes this instruction and then executes it. </a:t>
            </a:r>
          </a:p>
          <a:p>
            <a:r>
              <a:rPr lang="en-US" b="0" i="0" dirty="0">
                <a:solidFill>
                  <a:srgbClr val="BDC1C6"/>
                </a:solidFill>
                <a:effectLst/>
                <a:latin typeface="Roboto" panose="02000000000000000000" pitchFamily="2" charset="0"/>
              </a:rPr>
              <a:t>The CPU carries out this cycle continuously, millions of times per second.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sz="1200" b="0" i="0" kern="0" spc="67" dirty="0">
              <a:solidFill>
                <a:srgbClr val="BDC1C6"/>
              </a:solidFill>
              <a:effectLst/>
              <a:latin typeface="Roboto" panose="02000000000000000000" pitchFamily="2" charset="0"/>
              <a:ea typeface="Jost*" pitchFamily="34" charset="-122"/>
            </a:endParaRPr>
          </a:p>
          <a:p>
            <a:r>
              <a:rPr lang="en-US" sz="1200" b="0" i="0" kern="0" spc="67" dirty="0">
                <a:solidFill>
                  <a:srgbClr val="BDC1C6"/>
                </a:solidFill>
                <a:effectLst/>
                <a:latin typeface="Roboto" panose="02000000000000000000" pitchFamily="2" charset="0"/>
                <a:ea typeface="Jost*" pitchFamily="34" charset="-122"/>
              </a:rPr>
              <a:t>Some instructions can be executed by all processes running. However, some instructions can only be executed by the operating system itself. These are called protected instructions.</a:t>
            </a:r>
          </a:p>
          <a:p>
            <a:r>
              <a:rPr lang="en-US" sz="1200" b="0" i="0" kern="0" spc="67" dirty="0">
                <a:solidFill>
                  <a:srgbClr val="BDC1C6"/>
                </a:solidFill>
                <a:effectLst/>
                <a:latin typeface="Roboto" panose="02000000000000000000" pitchFamily="2" charset="0"/>
                <a:ea typeface="Jost*" pitchFamily="34" charset="-122"/>
              </a:rPr>
              <a:t>This allows the operating system to keep user programs from executing operations that could harm the system.</a:t>
            </a:r>
          </a:p>
          <a:p>
            <a:endParaRPr lang="en-US" sz="1200" b="0" i="0" kern="0" spc="67" dirty="0">
              <a:solidFill>
                <a:srgbClr val="BDC1C6"/>
              </a:solidFill>
              <a:effectLst/>
              <a:latin typeface="Roboto" panose="02000000000000000000" pitchFamily="2" charset="0"/>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pPr marL="0" lvl="0" indent="0" algn="l" rtl="0">
              <a:spcBef>
                <a:spcPts val="0"/>
              </a:spcBef>
              <a:spcAft>
                <a:spcPts val="0"/>
              </a:spcAft>
              <a:buNone/>
            </a:pPr>
            <a:endParaRPr dirty="0"/>
          </a:p>
        </p:txBody>
      </p:sp>
      <p:sp>
        <p:nvSpPr>
          <p:cNvPr id="223" name="Google Shape;22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473759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Another characteristic of typical architectures is to implement a pipelined execution of instructions. </a:t>
            </a:r>
          </a:p>
          <a:p>
            <a:endParaRPr lang="en-US" dirty="0"/>
          </a:p>
          <a:p>
            <a:r>
              <a:rPr lang="en-US" sz="1200" kern="1200" dirty="0">
                <a:solidFill>
                  <a:schemeClr val="tx1"/>
                </a:solidFill>
                <a:latin typeface="+mn-lt"/>
                <a:ea typeface="+mn-ea"/>
                <a:cs typeface="+mn-cs"/>
              </a:rPr>
              <a:t>Pipelining is the process of storing and prioritizing computer instructions that the processor executes. </a:t>
            </a:r>
          </a:p>
          <a:p>
            <a:r>
              <a:rPr lang="en-US" sz="1200" kern="1200" dirty="0">
                <a:solidFill>
                  <a:schemeClr val="tx1"/>
                </a:solidFill>
                <a:latin typeface="+mn-lt"/>
                <a:ea typeface="+mn-ea"/>
                <a:cs typeface="+mn-cs"/>
              </a:rPr>
              <a:t>The pipeline is a "logical pipeline" that </a:t>
            </a:r>
            <a:r>
              <a:rPr lang="en-US" b="0" i="0" dirty="0">
                <a:solidFill>
                  <a:srgbClr val="BDC1C6"/>
                </a:solidFill>
                <a:effectLst/>
                <a:latin typeface="Roboto" panose="02000000000000000000" pitchFamily="2" charset="0"/>
              </a:rPr>
              <a:t>lets the processor perform an instruction in multiple steps. </a:t>
            </a:r>
          </a:p>
          <a:p>
            <a:r>
              <a:rPr lang="en-US" b="0" i="0" dirty="0">
                <a:solidFill>
                  <a:srgbClr val="BDC1C6"/>
                </a:solidFill>
                <a:effectLst/>
                <a:latin typeface="Roboto" panose="02000000000000000000" pitchFamily="2" charset="0"/>
              </a:rPr>
              <a:t>The processing happens in a continuous, orderly, somewhat overlapped manner.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The illustration shows a 3-stage pipeline. For each tick of the CPU, it can Fetch one instruction, decode another, and execute yet another. </a:t>
            </a:r>
          </a:p>
          <a:p>
            <a:r>
              <a:rPr lang="en-US" b="0" i="0" dirty="0">
                <a:solidFill>
                  <a:srgbClr val="BDC1C6"/>
                </a:solidFill>
                <a:effectLst/>
                <a:latin typeface="Roboto" panose="02000000000000000000" pitchFamily="2" charset="0"/>
              </a:rPr>
              <a:t>This is possible since Fetching, Decoding, and Executing function as logically independent modules. This approach allows for maximum CPU utilization. </a:t>
            </a:r>
            <a:r>
              <a:rPr lang="en-US" b="1" i="0" dirty="0">
                <a:solidFill>
                  <a:srgbClr val="BDC1C6"/>
                </a:solidFill>
                <a:effectLst/>
                <a:latin typeface="Roboto" panose="02000000000000000000" pitchFamily="2" charset="0"/>
              </a:rPr>
              <a:t>[CLICK]</a:t>
            </a:r>
            <a:endParaRPr lang="en-US" b="0" i="0" dirty="0">
              <a:solidFill>
                <a:srgbClr val="BDC1C6"/>
              </a:solidFill>
              <a:effectLst/>
              <a:latin typeface="Roboto" panose="02000000000000000000" pitchFamily="2" charset="0"/>
            </a:endParaRPr>
          </a:p>
          <a:p>
            <a:endParaRPr lang="en-US" b="0" i="0" dirty="0">
              <a:solidFill>
                <a:srgbClr val="BDC1C6"/>
              </a:solidFill>
              <a:effectLst/>
              <a:latin typeface="Roboto" panose="02000000000000000000" pitchFamily="2" charset="0"/>
            </a:endParaRPr>
          </a:p>
          <a:p>
            <a:r>
              <a:rPr lang="en-US" b="0" i="0" dirty="0">
                <a:solidFill>
                  <a:srgbClr val="BDC1C6"/>
                </a:solidFill>
                <a:effectLst/>
                <a:latin typeface="Roboto" panose="02000000000000000000" pitchFamily="2" charset="0"/>
              </a:rPr>
              <a:t>There are more complex architectures besides the 3-statge pipeline. Superscalar CPUs, for example, may contain several fetch units, several decode units, and several execution units. These units may have buffers between them to account for differences in execution speed at each point in the process. </a:t>
            </a:r>
          </a:p>
          <a:p>
            <a:endParaRPr lang="en-US" b="0" i="0" dirty="0">
              <a:solidFill>
                <a:srgbClr val="BDC1C6"/>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401064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Now let’s look at the organization of a computer from a memory and storage size and speed point of view. </a:t>
            </a:r>
          </a:p>
          <a:p>
            <a:endParaRPr lang="en-US" dirty="0"/>
          </a:p>
          <a:p>
            <a:r>
              <a:rPr lang="en-US" dirty="0"/>
              <a:t>The illustration shows different types of memory, their access times, and the typical size of each memory.</a:t>
            </a:r>
          </a:p>
          <a:p>
            <a:r>
              <a:rPr lang="en-US" dirty="0"/>
              <a:t>While the typical sizes of each memory type may grow over time as technology advances, the main information that concerns us is the relationship between the sizes. </a:t>
            </a:r>
          </a:p>
          <a:p>
            <a:endParaRPr lang="en-US" dirty="0"/>
          </a:p>
          <a:p>
            <a:r>
              <a:rPr lang="en-US" dirty="0"/>
              <a:t>These memories are organized from top to bottom according to how close to the CPU they are. </a:t>
            </a:r>
            <a:r>
              <a:rPr lang="en-US" b="1" dirty="0"/>
              <a:t>[CLICK]</a:t>
            </a:r>
            <a:endParaRPr lang="en-US" dirty="0"/>
          </a:p>
          <a:p>
            <a:endParaRPr lang="en-US" dirty="0"/>
          </a:p>
          <a:p>
            <a:r>
              <a:rPr lang="en-US" dirty="0"/>
              <a:t>Registers are typically in the same die as the CPU. It is inside the CPU. </a:t>
            </a:r>
            <a:r>
              <a:rPr lang="en-US" b="1" dirty="0"/>
              <a:t>[CLICK]</a:t>
            </a:r>
          </a:p>
          <a:p>
            <a:endParaRPr lang="en-US" b="1" dirty="0"/>
          </a:p>
          <a:p>
            <a:r>
              <a:rPr lang="en-US" dirty="0"/>
              <a:t>Caches L1, L2, and L3, are also very close to the CPU. </a:t>
            </a:r>
            <a:r>
              <a:rPr lang="en-US" b="1" dirty="0"/>
              <a:t>[CLICK]</a:t>
            </a:r>
          </a:p>
          <a:p>
            <a:endParaRPr lang="en-US" b="1" dirty="0"/>
          </a:p>
          <a:p>
            <a:r>
              <a:rPr lang="en-US" dirty="0"/>
              <a:t>SDRAM is a type of main memory. It is connected to the CPU by a bus. </a:t>
            </a:r>
            <a:r>
              <a:rPr lang="en-US" b="1" dirty="0"/>
              <a:t>[CLICK]</a:t>
            </a:r>
          </a:p>
          <a:p>
            <a:endParaRPr lang="en-US" dirty="0"/>
          </a:p>
          <a:p>
            <a:r>
              <a:rPr lang="en-US" dirty="0"/>
              <a:t>SSDs and HDDs are types of storage, also connected to the CPU by a bus. </a:t>
            </a:r>
          </a:p>
          <a:p>
            <a:endParaRPr lang="en-US" dirty="0"/>
          </a:p>
          <a:p>
            <a:r>
              <a:rPr lang="en-US" dirty="0"/>
              <a:t>Notice that the access time and the size of each memory grow the farther they are from the CPU. An inverse relationship is formed regarding cost. The farther from the CPU the lower the cost.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4010648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One important distinction when discussing memory and memory sizes is that, when talking about computer systems, we measure size as powers of 2. </a:t>
            </a:r>
          </a:p>
          <a:p>
            <a:r>
              <a:rPr lang="en-US" dirty="0"/>
              <a:t>This is due to the binary nature of how we store computer information. </a:t>
            </a:r>
          </a:p>
          <a:p>
            <a:endParaRPr lang="en-US" dirty="0"/>
          </a:p>
          <a:p>
            <a:r>
              <a:rPr lang="en-US" dirty="0"/>
              <a:t>This is a source of confusion since we are more used to thinking in terms of powers of 10. </a:t>
            </a:r>
            <a:r>
              <a:rPr lang="en-US" b="1" dirty="0"/>
              <a:t>[CLICK]</a:t>
            </a:r>
            <a:endParaRPr lang="en-US" dirty="0"/>
          </a:p>
          <a:p>
            <a:endParaRPr lang="en-US" dirty="0"/>
          </a:p>
          <a:p>
            <a:r>
              <a:rPr lang="en-US" dirty="0"/>
              <a:t>For example, a kilobyte, represented as KB is 10 to the power of 3, or 1000 bytes. However, when taking about memory, we typically refer to two to the power of 10, which equal 1024 bytes. </a:t>
            </a:r>
          </a:p>
          <a:p>
            <a:r>
              <a:rPr lang="en-US" dirty="0"/>
              <a:t>The actual name given to this is a Kibibyte.</a:t>
            </a:r>
          </a:p>
          <a:p>
            <a:r>
              <a:rPr lang="en-US" dirty="0"/>
              <a:t>In this course, whenever kilo is mentioned, it refers to 2 to the power of 10. The same goes for the other </a:t>
            </a:r>
            <a:r>
              <a:rPr lang="en-US" dirty="0" err="1"/>
              <a:t>measuments</a:t>
            </a:r>
            <a:r>
              <a:rPr lang="en-US" dirty="0"/>
              <a:t>. </a:t>
            </a:r>
          </a:p>
          <a:p>
            <a:endParaRPr lang="en-US" dirty="0"/>
          </a:p>
          <a:p>
            <a:r>
              <a:rPr lang="en-US" dirty="0"/>
              <a:t>Note that while the difference between a kilobyte and a kibibyte is just 24 bytes, the difference grows fast. Look at </a:t>
            </a:r>
            <a:r>
              <a:rPr lang="en-US" dirty="0" err="1"/>
              <a:t>Exa</a:t>
            </a:r>
            <a:r>
              <a:rPr lang="en-US" dirty="0"/>
              <a:t>. 10 to the power of 18 is much smaller than 2 to the power of 60. </a:t>
            </a:r>
          </a:p>
          <a:p>
            <a:r>
              <a:rPr lang="en-US" dirty="0"/>
              <a:t>So, it is important to be mindful of these differences.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Calibri" panose="020F0502020204030204" pitchFamily="34" charset="0"/>
                <a:ea typeface="+mn-ea"/>
                <a:cs typeface="+mn-cs"/>
              </a:rPr>
              <a:t>[CLICK – Next Slide]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10</a:t>
            </a:fld>
            <a:endParaRPr lang="en-US"/>
          </a:p>
        </p:txBody>
      </p:sp>
    </p:spTree>
    <p:extLst>
      <p:ext uri="{BB962C8B-B14F-4D97-AF65-F5344CB8AC3E}">
        <p14:creationId xmlns:p14="http://schemas.microsoft.com/office/powerpoint/2010/main" val="1619486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09600" y="1717978"/>
            <a:ext cx="10872989" cy="849463"/>
          </a:xfrm>
        </p:spPr>
        <p:txBody>
          <a:bodyPr wrap="square" tIns="91440" bIns="91440" anchor="b" anchorCtr="0">
            <a:spAutoFit/>
          </a:bodyPr>
          <a:lstStyle>
            <a:lvl1pPr>
              <a:defRPr sz="4800" b="1">
                <a:solidFill>
                  <a:schemeClr val="bg1"/>
                </a:solidFill>
              </a:defRPr>
            </a:lvl1pPr>
          </a:lstStyle>
          <a:p>
            <a:r>
              <a:rPr lang="en-US" dirty="0"/>
              <a:t>Title Slide With Subheading</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09601" y="2757397"/>
            <a:ext cx="5166360" cy="424732"/>
          </a:xfrm>
        </p:spPr>
        <p:txBody>
          <a:bodyPr wrap="square">
            <a:spAutoFit/>
          </a:bodyPr>
          <a:lstStyle>
            <a:lvl1pPr marL="0" indent="0">
              <a:buNone/>
              <a:defRPr sz="2400" b="0">
                <a:solidFill>
                  <a:schemeClr val="tx1"/>
                </a:solidFill>
              </a:defRPr>
            </a:lvl1pPr>
          </a:lstStyle>
          <a:p>
            <a:pPr lvl="0"/>
            <a:endParaRPr lang="en-US" dirty="0"/>
          </a:p>
        </p:txBody>
      </p:sp>
    </p:spTree>
    <p:extLst>
      <p:ext uri="{BB962C8B-B14F-4D97-AF65-F5344CB8AC3E}">
        <p14:creationId xmlns:p14="http://schemas.microsoft.com/office/powerpoint/2010/main" val="18837053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Main Content 2 Columns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Subheading</a:t>
            </a:r>
          </a:p>
        </p:txBody>
      </p:sp>
    </p:spTree>
    <p:extLst>
      <p:ext uri="{BB962C8B-B14F-4D97-AF65-F5344CB8AC3E}">
        <p14:creationId xmlns:p14="http://schemas.microsoft.com/office/powerpoint/2010/main" val="94435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000"/>
            <a:ext cx="4876800" cy="2527301"/>
          </a:xfrm>
        </p:spPr>
        <p:txBody>
          <a:bodyPr bIns="45720" anchor="b" anchorCtr="0">
            <a:noAutofit/>
          </a:bodyPr>
          <a:lstStyle>
            <a:lvl1pPr>
              <a:defRPr sz="4400"/>
            </a:lvl1pPr>
          </a:lstStyle>
          <a:p>
            <a:r>
              <a:rPr lang="en-US" dirty="0"/>
              <a:t>Text and Image</a:t>
            </a:r>
          </a:p>
        </p:txBody>
      </p:sp>
      <p:sp>
        <p:nvSpPr>
          <p:cNvPr id="3" name="Text Placeholder 2">
            <a:extLst>
              <a:ext uri="{FF2B5EF4-FFF2-40B4-BE49-F238E27FC236}">
                <a16:creationId xmlns:a16="http://schemas.microsoft.com/office/drawing/2014/main" id="{FD0048E3-8866-C835-96B7-D7AE8CCE5B55}"/>
              </a:ext>
            </a:extLst>
          </p:cNvPr>
          <p:cNvSpPr>
            <a:spLocks noGrp="1"/>
          </p:cNvSpPr>
          <p:nvPr>
            <p:ph idx="1"/>
          </p:nvPr>
        </p:nvSpPr>
        <p:spPr>
          <a:xfrm>
            <a:off x="609600" y="3429000"/>
            <a:ext cx="4876800" cy="2895600"/>
          </a:xfrm>
          <a:prstGeom prst="rect">
            <a:avLst/>
          </a:prstGeom>
        </p:spPr>
        <p:txBody>
          <a:bodyPr vert="horz" wrap="square" lIns="91440" tIns="45720" rIns="91440" bIns="45720" rtlCol="0">
            <a:noAutofit/>
          </a:bodyPr>
          <a:lstStyle>
            <a:lvl1pPr>
              <a:defRPr sz="2800" b="0">
                <a:solidFill>
                  <a:schemeClr val="tx1"/>
                </a:solidFill>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11148536-114F-96F0-C1A4-F8D92DB48FB9}"/>
              </a:ext>
            </a:extLst>
          </p:cNvPr>
          <p:cNvSpPr>
            <a:spLocks noGrp="1"/>
          </p:cNvSpPr>
          <p:nvPr>
            <p:ph type="pic" sz="quarter" idx="10"/>
          </p:nvPr>
        </p:nvSpPr>
        <p:spPr>
          <a:xfrm>
            <a:off x="6096000" y="0"/>
            <a:ext cx="6096000" cy="6858000"/>
          </a:xfrm>
        </p:spPr>
        <p:txBody>
          <a:bodyPr/>
          <a:lstStyle/>
          <a:p>
            <a:endParaRPr lang="en-US"/>
          </a:p>
        </p:txBody>
      </p:sp>
      <p:cxnSp>
        <p:nvCxnSpPr>
          <p:cNvPr id="4" name="Straight Connector 3">
            <a:extLst>
              <a:ext uri="{FF2B5EF4-FFF2-40B4-BE49-F238E27FC236}">
                <a16:creationId xmlns:a16="http://schemas.microsoft.com/office/drawing/2014/main" id="{40B6B518-A226-FEC6-4D21-EA3548E8CFFB}"/>
              </a:ext>
            </a:extLst>
          </p:cNvPr>
          <p:cNvCxnSpPr>
            <a:cxnSpLocks/>
          </p:cNvCxnSpPr>
          <p:nvPr userDrawn="1"/>
        </p:nvCxnSpPr>
        <p:spPr>
          <a:xfrm>
            <a:off x="760208" y="3253119"/>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04857"/>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Image Righ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0"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1" y="555162"/>
            <a:ext cx="4876800" cy="1671227"/>
          </a:xfrm>
        </p:spPr>
        <p:txBody>
          <a:bodyPr bIns="45720"/>
          <a:lstStyle>
            <a:lvl1pPr>
              <a:defRPr>
                <a:solidFill>
                  <a:schemeClr val="bg1"/>
                </a:solidFill>
              </a:defRPr>
            </a:lvl1pPr>
          </a:lstStyle>
          <a:p>
            <a:r>
              <a:rPr lang="en-US" dirty="0"/>
              <a:t>Content Left Image Right With Subheading</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08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7" name="Text Placeholder 9">
            <a:extLst>
              <a:ext uri="{FF2B5EF4-FFF2-40B4-BE49-F238E27FC236}">
                <a16:creationId xmlns:a16="http://schemas.microsoft.com/office/drawing/2014/main" id="{92164D4F-AFBB-F062-2A77-DB2BE3F62E59}"/>
              </a:ext>
            </a:extLst>
          </p:cNvPr>
          <p:cNvSpPr>
            <a:spLocks noGrp="1"/>
          </p:cNvSpPr>
          <p:nvPr>
            <p:ph type="body" sz="quarter" idx="15"/>
          </p:nvPr>
        </p:nvSpPr>
        <p:spPr>
          <a:xfrm>
            <a:off x="608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69406066"/>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Image Righ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1" y="0"/>
            <a:ext cx="6096000" cy="6858000"/>
          </a:xfrm>
        </p:spPr>
        <p:txBody>
          <a:bodyPr/>
          <a:lstStyle/>
          <a:p>
            <a:endParaRPr lang="en-US"/>
          </a:p>
        </p:txBody>
      </p:sp>
      <p:sp>
        <p:nvSpPr>
          <p:cNvPr id="4" name="Text Placeholder 9">
            <a:extLst>
              <a:ext uri="{FF2B5EF4-FFF2-40B4-BE49-F238E27FC236}">
                <a16:creationId xmlns:a16="http://schemas.microsoft.com/office/drawing/2014/main" id="{891FB2F9-96FE-0E99-4768-35313CF2A7CD}"/>
              </a:ext>
            </a:extLst>
          </p:cNvPr>
          <p:cNvSpPr>
            <a:spLocks noGrp="1"/>
          </p:cNvSpPr>
          <p:nvPr>
            <p:ph type="body" sz="quarter" idx="15"/>
          </p:nvPr>
        </p:nvSpPr>
        <p:spPr>
          <a:xfrm>
            <a:off x="608012" y="1946965"/>
            <a:ext cx="4877995" cy="400110"/>
          </a:xfrm>
        </p:spPr>
        <p:txBody>
          <a:bodyPr wrap="square">
            <a:spAutoFit/>
          </a:bodyPr>
          <a:lstStyle>
            <a:lvl1pPr>
              <a:lnSpc>
                <a:spcPct val="100000"/>
              </a:lnSpc>
              <a:defRPr/>
            </a:lvl1pPr>
          </a:lstStyle>
          <a:p>
            <a:pPr lvl="0"/>
            <a:r>
              <a:rPr lang="en-US" dirty="0"/>
              <a:t>Click to edit Master text styles</a:t>
            </a:r>
          </a:p>
        </p:txBody>
      </p:sp>
      <p:sp>
        <p:nvSpPr>
          <p:cNvPr id="7" name="Title 6">
            <a:extLst>
              <a:ext uri="{FF2B5EF4-FFF2-40B4-BE49-F238E27FC236}">
                <a16:creationId xmlns:a16="http://schemas.microsoft.com/office/drawing/2014/main" id="{0BBE9BC4-7152-E9EF-0EEE-FF02CFDDE18F}"/>
              </a:ext>
            </a:extLst>
          </p:cNvPr>
          <p:cNvSpPr>
            <a:spLocks noGrp="1"/>
          </p:cNvSpPr>
          <p:nvPr>
            <p:ph type="title" hasCustomPrompt="1"/>
          </p:nvPr>
        </p:nvSpPr>
        <p:spPr>
          <a:xfrm>
            <a:off x="609600" y="555162"/>
            <a:ext cx="4876799" cy="1902059"/>
          </a:xfrm>
        </p:spPr>
        <p:txBody>
          <a:bodyPr wrap="square">
            <a:spAutoFit/>
          </a:bodyPr>
          <a:lstStyle/>
          <a:p>
            <a:r>
              <a:rPr lang="en-US" dirty="0"/>
              <a:t>Content Left Image Right No Subheading</a:t>
            </a:r>
          </a:p>
        </p:txBody>
      </p:sp>
    </p:spTree>
    <p:extLst>
      <p:ext uri="{BB962C8B-B14F-4D97-AF65-F5344CB8AC3E}">
        <p14:creationId xmlns:p14="http://schemas.microsoft.com/office/powerpoint/2010/main" val="361714347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Right Image Lef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1"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705601" y="555162"/>
            <a:ext cx="4876800" cy="1144929"/>
          </a:xfrm>
        </p:spPr>
        <p:txBody>
          <a:bodyPr bIns="45720"/>
          <a:lstStyle>
            <a:lvl1pPr>
              <a:defRPr>
                <a:solidFill>
                  <a:schemeClr val="bg1"/>
                </a:solidFill>
              </a:defRPr>
            </a:lvl1pPr>
          </a:lstStyle>
          <a:p>
            <a:r>
              <a:rPr lang="en-US" dirty="0"/>
              <a:t>Content Right Image Left With Subheading</a:t>
            </a:r>
          </a:p>
        </p:txBody>
      </p:sp>
      <p:sp>
        <p:nvSpPr>
          <p:cNvPr id="7" name="Text Placeholder 3">
            <a:extLst>
              <a:ext uri="{FF2B5EF4-FFF2-40B4-BE49-F238E27FC236}">
                <a16:creationId xmlns:a16="http://schemas.microsoft.com/office/drawing/2014/main" id="{DCA6D470-285F-A307-4798-D9CF1D0B2E1C}"/>
              </a:ext>
            </a:extLst>
          </p:cNvPr>
          <p:cNvSpPr>
            <a:spLocks noGrp="1"/>
          </p:cNvSpPr>
          <p:nvPr>
            <p:ph type="body" sz="quarter" idx="15"/>
          </p:nvPr>
        </p:nvSpPr>
        <p:spPr>
          <a:xfrm>
            <a:off x="6704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4184174A-15E7-0438-8D7B-1D80F96537B4}"/>
              </a:ext>
            </a:extLst>
          </p:cNvPr>
          <p:cNvSpPr>
            <a:spLocks noGrp="1"/>
          </p:cNvSpPr>
          <p:nvPr>
            <p:ph type="body" sz="quarter" idx="16"/>
          </p:nvPr>
        </p:nvSpPr>
        <p:spPr>
          <a:xfrm>
            <a:off x="6704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9" name="Straight Connector 8">
            <a:extLst>
              <a:ext uri="{FF2B5EF4-FFF2-40B4-BE49-F238E27FC236}">
                <a16:creationId xmlns:a16="http://schemas.microsoft.com/office/drawing/2014/main" id="{FE61ABB8-1676-AD98-FE2B-452C81326D12}"/>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5200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Right Image Lef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0" y="0"/>
            <a:ext cx="6096000" cy="6858000"/>
          </a:xfrm>
        </p:spPr>
        <p:txBody>
          <a:bodyPr/>
          <a:lstStyle/>
          <a:p>
            <a:endParaRPr lang="en-US"/>
          </a:p>
        </p:txBody>
      </p:sp>
      <p:sp>
        <p:nvSpPr>
          <p:cNvPr id="4" name="Text Placeholder 9">
            <a:extLst>
              <a:ext uri="{FF2B5EF4-FFF2-40B4-BE49-F238E27FC236}">
                <a16:creationId xmlns:a16="http://schemas.microsoft.com/office/drawing/2014/main" id="{FAE3C633-CBB1-0BF2-007C-0C226D86EE0E}"/>
              </a:ext>
            </a:extLst>
          </p:cNvPr>
          <p:cNvSpPr>
            <a:spLocks noGrp="1"/>
          </p:cNvSpPr>
          <p:nvPr>
            <p:ph type="body" sz="quarter" idx="15"/>
          </p:nvPr>
        </p:nvSpPr>
        <p:spPr>
          <a:xfrm>
            <a:off x="6705867" y="1946965"/>
            <a:ext cx="4877914" cy="400110"/>
          </a:xfrm>
        </p:spPr>
        <p:txBody>
          <a:bodyPr wrap="square">
            <a:spAutoFit/>
          </a:bodyPr>
          <a:lstStyle>
            <a:lvl1pPr>
              <a:lnSpc>
                <a:spcPct val="100000"/>
              </a:lnSpc>
              <a:defRPr/>
            </a:lvl1pPr>
          </a:lstStyle>
          <a:p>
            <a:pPr lvl="0"/>
            <a:r>
              <a:rPr lang="en-US" dirty="0"/>
              <a:t>Click to edit Master text styles</a:t>
            </a:r>
          </a:p>
        </p:txBody>
      </p:sp>
      <p:sp>
        <p:nvSpPr>
          <p:cNvPr id="3" name="Title 2">
            <a:extLst>
              <a:ext uri="{FF2B5EF4-FFF2-40B4-BE49-F238E27FC236}">
                <a16:creationId xmlns:a16="http://schemas.microsoft.com/office/drawing/2014/main" id="{359F4F3A-1A6E-763B-B1BE-070BE29A2EDB}"/>
              </a:ext>
            </a:extLst>
          </p:cNvPr>
          <p:cNvSpPr>
            <a:spLocks noGrp="1"/>
          </p:cNvSpPr>
          <p:nvPr>
            <p:ph type="title" hasCustomPrompt="1"/>
          </p:nvPr>
        </p:nvSpPr>
        <p:spPr>
          <a:xfrm>
            <a:off x="6705601" y="555162"/>
            <a:ext cx="4876800" cy="1902059"/>
          </a:xfrm>
        </p:spPr>
        <p:txBody>
          <a:bodyPr wrap="square">
            <a:spAutoFit/>
          </a:bodyPr>
          <a:lstStyle/>
          <a:p>
            <a:r>
              <a:rPr lang="en-US" dirty="0"/>
              <a:t>Content Right Image Left No Subheading</a:t>
            </a:r>
          </a:p>
        </p:txBody>
      </p:sp>
      <p:cxnSp>
        <p:nvCxnSpPr>
          <p:cNvPr id="2" name="Straight Connector 1">
            <a:extLst>
              <a:ext uri="{FF2B5EF4-FFF2-40B4-BE49-F238E27FC236}">
                <a16:creationId xmlns:a16="http://schemas.microsoft.com/office/drawing/2014/main" id="{F2089BCD-5447-AF37-CC37-81E7A7086F4A}"/>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091994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or On Screen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04D6A-4F66-0F6E-D6C0-1F94E2F7935D}"/>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4876800" cy="1671227"/>
          </a:xfrm>
        </p:spPr>
        <p:txBody>
          <a:bodyPr wrap="square" bIns="45720">
            <a:spAutoFit/>
          </a:bodyPr>
          <a:lstStyle>
            <a:lvl1pPr>
              <a:defRPr>
                <a:solidFill>
                  <a:schemeClr val="bg1"/>
                </a:solidFill>
              </a:defRPr>
            </a:lvl1pPr>
          </a:lstStyle>
          <a:p>
            <a:r>
              <a:rPr lang="en-US" dirty="0"/>
              <a:t>Instructor On Screen With Subheading</a:t>
            </a:r>
          </a:p>
        </p:txBody>
      </p:sp>
      <p:sp>
        <p:nvSpPr>
          <p:cNvPr id="7" name="Text Placeholder 3">
            <a:extLst>
              <a:ext uri="{FF2B5EF4-FFF2-40B4-BE49-F238E27FC236}">
                <a16:creationId xmlns:a16="http://schemas.microsoft.com/office/drawing/2014/main" id="{F7AF7CD4-F173-10CD-AE71-819A2FD25ADB}"/>
              </a:ext>
            </a:extLst>
          </p:cNvPr>
          <p:cNvSpPr>
            <a:spLocks noGrp="1"/>
          </p:cNvSpPr>
          <p:nvPr>
            <p:ph type="body" sz="quarter" idx="13"/>
          </p:nvPr>
        </p:nvSpPr>
        <p:spPr>
          <a:xfrm>
            <a:off x="608139" y="1710377"/>
            <a:ext cx="4876801"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AF0EF383-C099-8539-B9AC-DA69BC02813A}"/>
              </a:ext>
            </a:extLst>
          </p:cNvPr>
          <p:cNvSpPr>
            <a:spLocks noGrp="1"/>
          </p:cNvSpPr>
          <p:nvPr>
            <p:ph type="body" sz="quarter" idx="15"/>
          </p:nvPr>
        </p:nvSpPr>
        <p:spPr>
          <a:xfrm>
            <a:off x="608011" y="2431627"/>
            <a:ext cx="48768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23515B0A-9B2B-F8DA-828F-B91C00E11181}"/>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0056271"/>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or On Screen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6B6D76-CFD1-1D5F-7698-F7EE6AD22778}"/>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a:extLst>
              <a:ext uri="{FF2B5EF4-FFF2-40B4-BE49-F238E27FC236}">
                <a16:creationId xmlns:a16="http://schemas.microsoft.com/office/drawing/2014/main" id="{AB6F6098-E582-CE83-A072-39A41C84E253}"/>
              </a:ext>
            </a:extLst>
          </p:cNvPr>
          <p:cNvSpPr>
            <a:spLocks noGrp="1"/>
          </p:cNvSpPr>
          <p:nvPr>
            <p:ph type="body" sz="quarter" idx="15"/>
          </p:nvPr>
        </p:nvSpPr>
        <p:spPr>
          <a:xfrm>
            <a:off x="608012" y="2466336"/>
            <a:ext cx="48768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7F0FF4CF-61C3-2A26-E324-19C29F760F95}"/>
              </a:ext>
            </a:extLst>
          </p:cNvPr>
          <p:cNvSpPr>
            <a:spLocks noGrp="1"/>
          </p:cNvSpPr>
          <p:nvPr>
            <p:ph type="title" hasCustomPrompt="1"/>
          </p:nvPr>
        </p:nvSpPr>
        <p:spPr>
          <a:xfrm>
            <a:off x="609600" y="555162"/>
            <a:ext cx="4876800" cy="1902059"/>
          </a:xfrm>
        </p:spPr>
        <p:txBody>
          <a:bodyPr>
            <a:spAutoFit/>
          </a:bodyPr>
          <a:lstStyle>
            <a:lvl1pPr>
              <a:defRPr>
                <a:solidFill>
                  <a:schemeClr val="bg1"/>
                </a:solidFill>
              </a:defRPr>
            </a:lvl1pPr>
          </a:lstStyle>
          <a:p>
            <a:r>
              <a:rPr lang="en-US" dirty="0"/>
              <a:t>Instructor On Screen No Subheading</a:t>
            </a:r>
          </a:p>
        </p:txBody>
      </p:sp>
      <p:cxnSp>
        <p:nvCxnSpPr>
          <p:cNvPr id="5" name="Straight Connector 4">
            <a:extLst>
              <a:ext uri="{FF2B5EF4-FFF2-40B4-BE49-F238E27FC236}">
                <a16:creationId xmlns:a16="http://schemas.microsoft.com/office/drawing/2014/main" id="{181908E1-47F6-7F20-BE87-2AFC5C8A38E4}"/>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822929"/>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structor On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972800" cy="618631"/>
          </a:xfrm>
        </p:spPr>
        <p:txBody>
          <a:bodyPr bIns="45720"/>
          <a:lstStyle>
            <a:lvl1pPr>
              <a:defRPr>
                <a:solidFill>
                  <a:schemeClr val="tx2"/>
                </a:solidFill>
              </a:defRPr>
            </a:lvl1pPr>
          </a:lstStyle>
          <a:p>
            <a:r>
              <a:rPr lang="en-US" dirty="0"/>
              <a:t>Instructor On Screen</a:t>
            </a:r>
          </a:p>
        </p:txBody>
      </p:sp>
    </p:spTree>
    <p:extLst>
      <p:ext uri="{BB962C8B-B14F-4D97-AF65-F5344CB8AC3E}">
        <p14:creationId xmlns:p14="http://schemas.microsoft.com/office/powerpoint/2010/main" val="418302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9627B8-84AC-882D-6115-32916E25FFDB}"/>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7798B354-6C34-24FD-968C-DA4A3BBC26DC}"/>
              </a:ext>
            </a:extLst>
          </p:cNvPr>
          <p:cNvSpPr>
            <a:spLocks noGrp="1"/>
          </p:cNvSpPr>
          <p:nvPr>
            <p:ph type="body" sz="quarter" idx="10"/>
          </p:nvPr>
        </p:nvSpPr>
        <p:spPr>
          <a:xfrm>
            <a:off x="1206500" y="1727200"/>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0" name="Text Placeholder 7">
            <a:extLst>
              <a:ext uri="{FF2B5EF4-FFF2-40B4-BE49-F238E27FC236}">
                <a16:creationId xmlns:a16="http://schemas.microsoft.com/office/drawing/2014/main" id="{4B0522F9-1A2F-AF19-3AD6-16B8E64CF058}"/>
              </a:ext>
            </a:extLst>
          </p:cNvPr>
          <p:cNvSpPr>
            <a:spLocks noGrp="1"/>
          </p:cNvSpPr>
          <p:nvPr>
            <p:ph type="body" sz="quarter" idx="11"/>
          </p:nvPr>
        </p:nvSpPr>
        <p:spPr>
          <a:xfrm>
            <a:off x="1206500" y="2923526"/>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1" name="Text Placeholder 7">
            <a:extLst>
              <a:ext uri="{FF2B5EF4-FFF2-40B4-BE49-F238E27FC236}">
                <a16:creationId xmlns:a16="http://schemas.microsoft.com/office/drawing/2014/main" id="{45713639-74FF-8024-B19D-6109059652F5}"/>
              </a:ext>
            </a:extLst>
          </p:cNvPr>
          <p:cNvSpPr>
            <a:spLocks noGrp="1"/>
          </p:cNvSpPr>
          <p:nvPr>
            <p:ph type="body" sz="quarter" idx="12"/>
          </p:nvPr>
        </p:nvSpPr>
        <p:spPr>
          <a:xfrm>
            <a:off x="1206500" y="4119852"/>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2" name="Text Placeholder 7">
            <a:extLst>
              <a:ext uri="{FF2B5EF4-FFF2-40B4-BE49-F238E27FC236}">
                <a16:creationId xmlns:a16="http://schemas.microsoft.com/office/drawing/2014/main" id="{FF8C78F6-5469-6477-5292-FE5B3728C3AF}"/>
              </a:ext>
            </a:extLst>
          </p:cNvPr>
          <p:cNvSpPr>
            <a:spLocks noGrp="1"/>
          </p:cNvSpPr>
          <p:nvPr>
            <p:ph type="body" sz="quarter" idx="13"/>
          </p:nvPr>
        </p:nvSpPr>
        <p:spPr>
          <a:xfrm>
            <a:off x="1206500" y="5316179"/>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5BEC6A6D-4F57-9F3B-EAA7-308E506A136E}"/>
              </a:ext>
            </a:extLst>
          </p:cNvPr>
          <p:cNvSpPr>
            <a:spLocks noGrp="1"/>
          </p:cNvSpPr>
          <p:nvPr>
            <p:ph type="title" hasCustomPrompt="1"/>
          </p:nvPr>
        </p:nvSpPr>
        <p:spPr>
          <a:xfrm>
            <a:off x="609600" y="555162"/>
            <a:ext cx="4869600" cy="618631"/>
          </a:xfrm>
        </p:spPr>
        <p:txBody>
          <a:bodyPr bIns="45720"/>
          <a:lstStyle>
            <a:lvl1pPr>
              <a:defRPr>
                <a:solidFill>
                  <a:schemeClr val="bg1"/>
                </a:solidFill>
              </a:defRPr>
            </a:lvl1pPr>
          </a:lstStyle>
          <a:p>
            <a:r>
              <a:rPr lang="en-US" dirty="0"/>
              <a:t>Objectives</a:t>
            </a:r>
          </a:p>
        </p:txBody>
      </p:sp>
      <p:cxnSp>
        <p:nvCxnSpPr>
          <p:cNvPr id="5" name="Straight Connector 4">
            <a:extLst>
              <a:ext uri="{FF2B5EF4-FFF2-40B4-BE49-F238E27FC236}">
                <a16:creationId xmlns:a16="http://schemas.microsoft.com/office/drawing/2014/main" id="{81AC9A1F-255C-0D18-6516-6BECD5849248}"/>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578094"/>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9922" y="1630513"/>
            <a:ext cx="10872989" cy="849463"/>
          </a:xfrm>
        </p:spPr>
        <p:txBody>
          <a:bodyPr wrap="square" tIns="91440" bIns="91440" anchor="b" anchorCtr="0">
            <a:spAutoFit/>
          </a:bodyPr>
          <a:lstStyle>
            <a:lvl1pPr>
              <a:defRPr sz="4800" b="1">
                <a:solidFill>
                  <a:schemeClr val="bg1"/>
                </a:solidFill>
              </a:defRPr>
            </a:lvl1pPr>
          </a:lstStyle>
          <a:p>
            <a:r>
              <a:rPr lang="en-US" dirty="0"/>
              <a:t>Title Slide No Subheading</a:t>
            </a:r>
          </a:p>
        </p:txBody>
      </p:sp>
    </p:spTree>
    <p:extLst>
      <p:ext uri="{BB962C8B-B14F-4D97-AF65-F5344CB8AC3E}">
        <p14:creationId xmlns:p14="http://schemas.microsoft.com/office/powerpoint/2010/main" val="3922812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ith Headin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A6AED2A-E40A-6CF2-C323-E15C9DBA0D1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420313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E67B943-4C7A-7943-B319-0ED408D1BC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22302" y="-647692"/>
            <a:ext cx="5257800" cy="618631"/>
          </a:xfrm>
        </p:spPr>
        <p:txBody>
          <a:bodyPr bIns="45720"/>
          <a:lstStyle>
            <a:lvl1pPr>
              <a:defRPr>
                <a:solidFill>
                  <a:schemeClr val="tx2"/>
                </a:solidFill>
              </a:defRPr>
            </a:lvl1pPr>
          </a:lstStyle>
          <a:p>
            <a:r>
              <a:rPr lang="en-US" dirty="0"/>
              <a:t>Quote</a:t>
            </a:r>
          </a:p>
        </p:txBody>
      </p:sp>
      <p:sp>
        <p:nvSpPr>
          <p:cNvPr id="9" name="Text Placeholder 3">
            <a:extLst>
              <a:ext uri="{FF2B5EF4-FFF2-40B4-BE49-F238E27FC236}">
                <a16:creationId xmlns:a16="http://schemas.microsoft.com/office/drawing/2014/main" id="{37FED7D1-16AC-3EE6-2233-5C297D35ADED}"/>
              </a:ext>
            </a:extLst>
          </p:cNvPr>
          <p:cNvSpPr>
            <a:spLocks noGrp="1"/>
          </p:cNvSpPr>
          <p:nvPr>
            <p:ph type="body" sz="quarter" idx="15" hasCustomPrompt="1"/>
          </p:nvPr>
        </p:nvSpPr>
        <p:spPr>
          <a:xfrm>
            <a:off x="1576807" y="2035880"/>
            <a:ext cx="1048522" cy="2003625"/>
          </a:xfrm>
        </p:spPr>
        <p:txBody>
          <a:bodyPr wrap="square" anchor="ctr" anchorCtr="0">
            <a:spAutoFit/>
          </a:bodyPr>
          <a:lstStyle>
            <a:lvl1pPr marL="0" indent="0">
              <a:buNone/>
              <a:defRPr sz="13800" b="1">
                <a:solidFill>
                  <a:schemeClr val="tx1"/>
                </a:solidFill>
                <a:latin typeface="+mj-lt"/>
              </a:defRPr>
            </a:lvl1pPr>
            <a:lvl2pPr marL="457200" indent="0">
              <a:buNone/>
              <a:defRPr/>
            </a:lvl2pPr>
          </a:lstStyle>
          <a:p>
            <a:pPr lvl="0"/>
            <a:r>
              <a:rPr lang="en-US" dirty="0"/>
              <a:t>“</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1692442" y="2536018"/>
            <a:ext cx="8807115" cy="523220"/>
          </a:xfrm>
        </p:spPr>
        <p:txBody>
          <a:bodyPr wrap="square" anchor="ctr" anchorCtr="0">
            <a:spAutoFit/>
          </a:bodyPr>
          <a:lstStyle>
            <a:lvl1pPr marL="0" indent="0">
              <a:lnSpc>
                <a:spcPct val="100000"/>
              </a:lnSpc>
              <a:buNone/>
              <a:defRPr sz="2800" b="0">
                <a:solidFill>
                  <a:schemeClr val="bg1"/>
                </a:solidFill>
                <a:latin typeface="+mj-lt"/>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868175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Item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Items Vertical</a:t>
            </a:r>
          </a:p>
        </p:txBody>
      </p:sp>
      <p:sp>
        <p:nvSpPr>
          <p:cNvPr id="6" name="Text Placeholder 3">
            <a:extLst>
              <a:ext uri="{FF2B5EF4-FFF2-40B4-BE49-F238E27FC236}">
                <a16:creationId xmlns:a16="http://schemas.microsoft.com/office/drawing/2014/main" id="{C0BBCCAF-34FD-7D6E-0D68-C574E65D9FA6}"/>
              </a:ext>
            </a:extLst>
          </p:cNvPr>
          <p:cNvSpPr>
            <a:spLocks noGrp="1"/>
          </p:cNvSpPr>
          <p:nvPr>
            <p:ph type="body" sz="quarter" idx="13"/>
          </p:nvPr>
        </p:nvSpPr>
        <p:spPr>
          <a:xfrm>
            <a:off x="1709731" y="17254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1" name="Text Placeholder 10">
            <a:extLst>
              <a:ext uri="{FF2B5EF4-FFF2-40B4-BE49-F238E27FC236}">
                <a16:creationId xmlns:a16="http://schemas.microsoft.com/office/drawing/2014/main" id="{4667AA14-F4C6-9A30-1E5A-30252133092D}"/>
              </a:ext>
            </a:extLst>
          </p:cNvPr>
          <p:cNvSpPr>
            <a:spLocks noGrp="1"/>
          </p:cNvSpPr>
          <p:nvPr>
            <p:ph type="body" sz="quarter" idx="14"/>
          </p:nvPr>
        </p:nvSpPr>
        <p:spPr>
          <a:xfrm>
            <a:off x="1710191" y="2136838"/>
            <a:ext cx="9653041" cy="400110"/>
          </a:xfrm>
        </p:spPr>
        <p:txBody>
          <a:bodyPr wrap="square">
            <a:spAutoFit/>
          </a:bodyPr>
          <a:lstStyle>
            <a:lvl1pPr>
              <a:lnSpc>
                <a:spcPct val="100000"/>
              </a:lnSpc>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A4081E9-35C5-9D13-D0D7-3697D7731F3A}"/>
              </a:ext>
            </a:extLst>
          </p:cNvPr>
          <p:cNvSpPr>
            <a:spLocks noGrp="1"/>
          </p:cNvSpPr>
          <p:nvPr>
            <p:ph type="body" sz="quarter" idx="15"/>
          </p:nvPr>
        </p:nvSpPr>
        <p:spPr>
          <a:xfrm>
            <a:off x="1709731" y="33002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3" name="Text Placeholder 10">
            <a:extLst>
              <a:ext uri="{FF2B5EF4-FFF2-40B4-BE49-F238E27FC236}">
                <a16:creationId xmlns:a16="http://schemas.microsoft.com/office/drawing/2014/main" id="{77DCFB00-E197-1E0F-6E64-2D104C42FDB4}"/>
              </a:ext>
            </a:extLst>
          </p:cNvPr>
          <p:cNvSpPr>
            <a:spLocks noGrp="1"/>
          </p:cNvSpPr>
          <p:nvPr>
            <p:ph type="body" sz="quarter" idx="16"/>
          </p:nvPr>
        </p:nvSpPr>
        <p:spPr>
          <a:xfrm>
            <a:off x="1710191" y="3711638"/>
            <a:ext cx="9653041" cy="400110"/>
          </a:xfrm>
        </p:spPr>
        <p:txBody>
          <a:bodyPr wrap="square">
            <a:spAutoFit/>
          </a:bodyPr>
          <a:lstStyle>
            <a:lvl1pPr>
              <a:lnSpc>
                <a:spcPct val="100000"/>
              </a:lnSpc>
              <a:defRPr/>
            </a:lvl1pPr>
          </a:lstStyle>
          <a:p>
            <a:pPr lvl="0"/>
            <a:r>
              <a:rPr lang="en-US" dirty="0"/>
              <a:t>Click to edit Master text styles</a:t>
            </a:r>
          </a:p>
        </p:txBody>
      </p:sp>
      <p:sp>
        <p:nvSpPr>
          <p:cNvPr id="14" name="Text Placeholder 3">
            <a:extLst>
              <a:ext uri="{FF2B5EF4-FFF2-40B4-BE49-F238E27FC236}">
                <a16:creationId xmlns:a16="http://schemas.microsoft.com/office/drawing/2014/main" id="{5C24D8A0-D5B6-2DAD-FA5D-339710017D30}"/>
              </a:ext>
            </a:extLst>
          </p:cNvPr>
          <p:cNvSpPr>
            <a:spLocks noGrp="1"/>
          </p:cNvSpPr>
          <p:nvPr>
            <p:ph type="body" sz="quarter" idx="17"/>
          </p:nvPr>
        </p:nvSpPr>
        <p:spPr>
          <a:xfrm>
            <a:off x="1709731" y="48750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5" name="Text Placeholder 10">
            <a:extLst>
              <a:ext uri="{FF2B5EF4-FFF2-40B4-BE49-F238E27FC236}">
                <a16:creationId xmlns:a16="http://schemas.microsoft.com/office/drawing/2014/main" id="{91A86BCB-B202-E7D7-94BD-9684EF12A0AC}"/>
              </a:ext>
            </a:extLst>
          </p:cNvPr>
          <p:cNvSpPr>
            <a:spLocks noGrp="1"/>
          </p:cNvSpPr>
          <p:nvPr>
            <p:ph type="body" sz="quarter" idx="18"/>
          </p:nvPr>
        </p:nvSpPr>
        <p:spPr>
          <a:xfrm>
            <a:off x="1710191" y="5278223"/>
            <a:ext cx="9653041" cy="400110"/>
          </a:xfrm>
        </p:spPr>
        <p:txBody>
          <a:bodyPr wrap="square">
            <a:spAutoFit/>
          </a:bodyPr>
          <a:lstStyle>
            <a:lvl1pPr>
              <a:lnSpc>
                <a:spcPct val="100000"/>
              </a:lnSpc>
              <a:defRPr/>
            </a:lvl1pPr>
          </a:lstStyle>
          <a:p>
            <a:pPr lvl="0"/>
            <a:r>
              <a:rPr lang="en-US" dirty="0"/>
              <a:t>Click to edit Master text styles</a:t>
            </a:r>
          </a:p>
        </p:txBody>
      </p:sp>
      <p:pic>
        <p:nvPicPr>
          <p:cNvPr id="4" name="Picture 3" descr="A picture containing light&#10;&#10;Description automatically generated">
            <a:extLst>
              <a:ext uri="{FF2B5EF4-FFF2-40B4-BE49-F238E27FC236}">
                <a16:creationId xmlns:a16="http://schemas.microsoft.com/office/drawing/2014/main" id="{B547A9B2-4FF5-68F0-5F22-79D8E1FB994B}"/>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Tree>
    <p:extLst>
      <p:ext uri="{BB962C8B-B14F-4D97-AF65-F5344CB8AC3E}">
        <p14:creationId xmlns:p14="http://schemas.microsoft.com/office/powerpoint/2010/main" val="2654182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Or Five Items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Or Five Items Horizontal</a:t>
            </a:r>
          </a:p>
        </p:txBody>
      </p:sp>
      <p:sp>
        <p:nvSpPr>
          <p:cNvPr id="19" name="Text Placeholder 4">
            <a:extLst>
              <a:ext uri="{FF2B5EF4-FFF2-40B4-BE49-F238E27FC236}">
                <a16:creationId xmlns:a16="http://schemas.microsoft.com/office/drawing/2014/main" id="{BE1AB42E-9B24-4CCB-0898-CEC4161A1BE0}"/>
              </a:ext>
            </a:extLst>
          </p:cNvPr>
          <p:cNvSpPr>
            <a:spLocks noGrp="1"/>
          </p:cNvSpPr>
          <p:nvPr>
            <p:ph type="body" sz="quarter" idx="24"/>
          </p:nvPr>
        </p:nvSpPr>
        <p:spPr>
          <a:xfrm>
            <a:off x="2639292"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0" name="Text Placeholder 5">
            <a:extLst>
              <a:ext uri="{FF2B5EF4-FFF2-40B4-BE49-F238E27FC236}">
                <a16:creationId xmlns:a16="http://schemas.microsoft.com/office/drawing/2014/main" id="{394FD22E-B877-2EA9-C515-34728364380C}"/>
              </a:ext>
            </a:extLst>
          </p:cNvPr>
          <p:cNvSpPr>
            <a:spLocks noGrp="1"/>
          </p:cNvSpPr>
          <p:nvPr>
            <p:ph type="body" sz="quarter" idx="25"/>
          </p:nvPr>
        </p:nvSpPr>
        <p:spPr>
          <a:xfrm>
            <a:off x="2639292"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6" name="Text Placeholder 4">
            <a:extLst>
              <a:ext uri="{FF2B5EF4-FFF2-40B4-BE49-F238E27FC236}">
                <a16:creationId xmlns:a16="http://schemas.microsoft.com/office/drawing/2014/main" id="{3AACF134-8F63-9DBD-4CCB-B5742721F0F7}"/>
              </a:ext>
            </a:extLst>
          </p:cNvPr>
          <p:cNvSpPr>
            <a:spLocks noGrp="1"/>
          </p:cNvSpPr>
          <p:nvPr>
            <p:ph type="body" sz="quarter" idx="26"/>
          </p:nvPr>
        </p:nvSpPr>
        <p:spPr>
          <a:xfrm>
            <a:off x="6594763"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17" name="Text Placeholder 5">
            <a:extLst>
              <a:ext uri="{FF2B5EF4-FFF2-40B4-BE49-F238E27FC236}">
                <a16:creationId xmlns:a16="http://schemas.microsoft.com/office/drawing/2014/main" id="{FB8BF81A-652C-93ED-941B-D080E246D2C6}"/>
              </a:ext>
            </a:extLst>
          </p:cNvPr>
          <p:cNvSpPr>
            <a:spLocks noGrp="1"/>
          </p:cNvSpPr>
          <p:nvPr>
            <p:ph type="body" sz="quarter" idx="27"/>
          </p:nvPr>
        </p:nvSpPr>
        <p:spPr>
          <a:xfrm>
            <a:off x="6594763"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8" name="Text Placeholder 4">
            <a:extLst>
              <a:ext uri="{FF2B5EF4-FFF2-40B4-BE49-F238E27FC236}">
                <a16:creationId xmlns:a16="http://schemas.microsoft.com/office/drawing/2014/main" id="{9598E13C-B79B-F9DC-CC82-A75742D676F0}"/>
              </a:ext>
            </a:extLst>
          </p:cNvPr>
          <p:cNvSpPr>
            <a:spLocks noGrp="1"/>
          </p:cNvSpPr>
          <p:nvPr>
            <p:ph type="body" sz="quarter" idx="28"/>
          </p:nvPr>
        </p:nvSpPr>
        <p:spPr>
          <a:xfrm>
            <a:off x="65116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9" name="Text Placeholder 5">
            <a:extLst>
              <a:ext uri="{FF2B5EF4-FFF2-40B4-BE49-F238E27FC236}">
                <a16:creationId xmlns:a16="http://schemas.microsoft.com/office/drawing/2014/main" id="{937F907A-3788-1939-58AC-4AE655CA1637}"/>
              </a:ext>
            </a:extLst>
          </p:cNvPr>
          <p:cNvSpPr>
            <a:spLocks noGrp="1"/>
          </p:cNvSpPr>
          <p:nvPr>
            <p:ph type="body" sz="quarter" idx="29"/>
          </p:nvPr>
        </p:nvSpPr>
        <p:spPr>
          <a:xfrm>
            <a:off x="651162"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0" name="Text Placeholder 4">
            <a:extLst>
              <a:ext uri="{FF2B5EF4-FFF2-40B4-BE49-F238E27FC236}">
                <a16:creationId xmlns:a16="http://schemas.microsoft.com/office/drawing/2014/main" id="{E4425ACC-56AB-8C36-6DF8-BE669A960AA3}"/>
              </a:ext>
            </a:extLst>
          </p:cNvPr>
          <p:cNvSpPr>
            <a:spLocks noGrp="1"/>
          </p:cNvSpPr>
          <p:nvPr>
            <p:ph type="body" sz="quarter" idx="30"/>
          </p:nvPr>
        </p:nvSpPr>
        <p:spPr>
          <a:xfrm>
            <a:off x="4617027"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1" name="Text Placeholder 5">
            <a:extLst>
              <a:ext uri="{FF2B5EF4-FFF2-40B4-BE49-F238E27FC236}">
                <a16:creationId xmlns:a16="http://schemas.microsoft.com/office/drawing/2014/main" id="{1FF2A82F-27D7-A0F9-1F5E-8D52A78E49C6}"/>
              </a:ext>
            </a:extLst>
          </p:cNvPr>
          <p:cNvSpPr>
            <a:spLocks noGrp="1"/>
          </p:cNvSpPr>
          <p:nvPr>
            <p:ph type="body" sz="quarter" idx="31"/>
          </p:nvPr>
        </p:nvSpPr>
        <p:spPr>
          <a:xfrm>
            <a:off x="4617027"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2" name="Text Placeholder 4">
            <a:extLst>
              <a:ext uri="{FF2B5EF4-FFF2-40B4-BE49-F238E27FC236}">
                <a16:creationId xmlns:a16="http://schemas.microsoft.com/office/drawing/2014/main" id="{B8BA4716-A2FA-C09E-8B13-909703173E72}"/>
              </a:ext>
            </a:extLst>
          </p:cNvPr>
          <p:cNvSpPr>
            <a:spLocks noGrp="1"/>
          </p:cNvSpPr>
          <p:nvPr>
            <p:ph type="body" sz="quarter" idx="32"/>
          </p:nvPr>
        </p:nvSpPr>
        <p:spPr>
          <a:xfrm>
            <a:off x="858289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3" name="Text Placeholder 5">
            <a:extLst>
              <a:ext uri="{FF2B5EF4-FFF2-40B4-BE49-F238E27FC236}">
                <a16:creationId xmlns:a16="http://schemas.microsoft.com/office/drawing/2014/main" id="{0661BC76-FC86-BF20-58D2-1A5A4A49414C}"/>
              </a:ext>
            </a:extLst>
          </p:cNvPr>
          <p:cNvSpPr>
            <a:spLocks noGrp="1"/>
          </p:cNvSpPr>
          <p:nvPr>
            <p:ph type="body" sz="quarter" idx="33"/>
          </p:nvPr>
        </p:nvSpPr>
        <p:spPr>
          <a:xfrm>
            <a:off x="8582892" y="5174965"/>
            <a:ext cx="2957945" cy="381643"/>
          </a:xfrm>
        </p:spPr>
        <p:txBody>
          <a:bodyPr wrap="square" tIns="36576" bIns="36576">
            <a:spAutoFit/>
          </a:bodyPr>
          <a:lstStyle>
            <a:lvl1pPr marL="0" indent="0" algn="l">
              <a:lnSpc>
                <a:spcPct val="100000"/>
              </a:lnSpc>
              <a:buNone/>
              <a:defRPr sz="2000"/>
            </a:lvl1pPr>
          </a:lstStyle>
          <a:p>
            <a:endParaRPr lang="en-US" dirty="0"/>
          </a:p>
        </p:txBody>
      </p:sp>
    </p:spTree>
    <p:extLst>
      <p:ext uri="{BB962C8B-B14F-4D97-AF65-F5344CB8AC3E}">
        <p14:creationId xmlns:p14="http://schemas.microsoft.com/office/powerpoint/2010/main" val="1079006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Tree>
    <p:extLst>
      <p:ext uri="{BB962C8B-B14F-4D97-AF65-F5344CB8AC3E}">
        <p14:creationId xmlns:p14="http://schemas.microsoft.com/office/powerpoint/2010/main" val="719545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6613450" y="1905444"/>
            <a:ext cx="4365266"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1186780" y="1912242"/>
            <a:ext cx="4365266"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27E467-B0F3-0CA9-0001-FB359FAF3580}"/>
              </a:ext>
            </a:extLst>
          </p:cNvPr>
          <p:cNvSpPr/>
          <p:nvPr/>
        </p:nvSpPr>
        <p:spPr>
          <a:xfrm>
            <a:off x="3073158"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1" name="Graphic 10" descr="Badge Tick1 with solid fill">
            <a:extLst>
              <a:ext uri="{FF2B5EF4-FFF2-40B4-BE49-F238E27FC236}">
                <a16:creationId xmlns:a16="http://schemas.microsoft.com/office/drawing/2014/main" id="{EB1E117F-8CA2-4AEB-4F50-70992C0E2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7896" y="1483926"/>
            <a:ext cx="843036" cy="843036"/>
          </a:xfrm>
          <a:prstGeom prst="rect">
            <a:avLst/>
          </a:prstGeom>
        </p:spPr>
      </p:pic>
      <p:sp>
        <p:nvSpPr>
          <p:cNvPr id="13" name="Oval 12">
            <a:extLst>
              <a:ext uri="{FF2B5EF4-FFF2-40B4-BE49-F238E27FC236}">
                <a16:creationId xmlns:a16="http://schemas.microsoft.com/office/drawing/2014/main" id="{813F9F49-7DD3-C0A3-B7F1-8A20A934379F}"/>
              </a:ext>
            </a:extLst>
          </p:cNvPr>
          <p:cNvSpPr/>
          <p:nvPr userDrawn="1"/>
        </p:nvSpPr>
        <p:spPr>
          <a:xfrm>
            <a:off x="8499826"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p:txBody>
      </p:sp>
      <p:pic>
        <p:nvPicPr>
          <p:cNvPr id="14" name="Graphic 13" descr="Badge Cross with solid fill">
            <a:extLst>
              <a:ext uri="{FF2B5EF4-FFF2-40B4-BE49-F238E27FC236}">
                <a16:creationId xmlns:a16="http://schemas.microsoft.com/office/drawing/2014/main" id="{A4064CF7-83B6-E7DA-5C89-3FB67FF60D9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4564" y="1490725"/>
            <a:ext cx="843036" cy="843036"/>
          </a:xfrm>
          <a:prstGeom prst="rect">
            <a:avLst/>
          </a:prstGeom>
        </p:spPr>
      </p:pic>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717078" y="2326962"/>
            <a:ext cx="3304670"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1311965" y="2892429"/>
            <a:ext cx="4121426"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7143748" y="2326962"/>
            <a:ext cx="3304670"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6738635" y="2892429"/>
            <a:ext cx="4121426"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2159765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lvl1pPr>
              <a:defRPr/>
            </a:lvl1pPr>
          </a:lstStyle>
          <a:p>
            <a:r>
              <a:rPr lang="en-US" dirty="0"/>
              <a:t>Three Boxes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4280389" y="16917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001313" y="2113317"/>
            <a:ext cx="2748778"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596200" y="2678784"/>
            <a:ext cx="3428144"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4810687" y="2113317"/>
            <a:ext cx="2748778"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4405574" y="2678784"/>
            <a:ext cx="3428144"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
        <p:nvSpPr>
          <p:cNvPr id="17" name="Rounded Rectangle 2">
            <a:extLst>
              <a:ext uri="{FF2B5EF4-FFF2-40B4-BE49-F238E27FC236}">
                <a16:creationId xmlns:a16="http://schemas.microsoft.com/office/drawing/2014/main" id="{93019C53-B90D-DE10-4CF9-7AA42350E5F7}"/>
              </a:ext>
              <a:ext uri="{C183D7F6-B498-43B3-948B-1728B52AA6E4}">
                <adec:decorative xmlns:adec="http://schemas.microsoft.com/office/drawing/2017/decorative" val="1"/>
              </a:ext>
            </a:extLst>
          </p:cNvPr>
          <p:cNvSpPr/>
          <p:nvPr userDrawn="1"/>
        </p:nvSpPr>
        <p:spPr>
          <a:xfrm>
            <a:off x="8089763" y="1691799"/>
            <a:ext cx="3630967" cy="4207122"/>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Text Placeholder 4">
            <a:extLst>
              <a:ext uri="{FF2B5EF4-FFF2-40B4-BE49-F238E27FC236}">
                <a16:creationId xmlns:a16="http://schemas.microsoft.com/office/drawing/2014/main" id="{0E33C920-0C2C-2EC0-BF4C-3BD9E85CDAA9}"/>
              </a:ext>
            </a:extLst>
          </p:cNvPr>
          <p:cNvSpPr>
            <a:spLocks noGrp="1"/>
          </p:cNvSpPr>
          <p:nvPr>
            <p:ph type="body" sz="quarter" idx="28" hasCustomPrompt="1"/>
          </p:nvPr>
        </p:nvSpPr>
        <p:spPr>
          <a:xfrm>
            <a:off x="8620061" y="2113317"/>
            <a:ext cx="2748778" cy="480131"/>
          </a:xfrm>
        </p:spPr>
        <p:txBody>
          <a:bodyPr>
            <a:noAutofit/>
          </a:bodyPr>
          <a:lstStyle>
            <a:lvl1pPr marL="0" indent="0" algn="ctr">
              <a:lnSpc>
                <a:spcPct val="100000"/>
              </a:lnSpc>
              <a:buNone/>
              <a:defRPr sz="2800" b="1" i="0">
                <a:solidFill>
                  <a:schemeClr val="accent2"/>
                </a:solidFill>
              </a:defRPr>
            </a:lvl1pPr>
          </a:lstStyle>
          <a:p>
            <a:r>
              <a:rPr lang="en-US" dirty="0"/>
              <a:t>CONS</a:t>
            </a:r>
          </a:p>
        </p:txBody>
      </p:sp>
      <p:sp>
        <p:nvSpPr>
          <p:cNvPr id="20" name="Text Placeholder 5">
            <a:extLst>
              <a:ext uri="{FF2B5EF4-FFF2-40B4-BE49-F238E27FC236}">
                <a16:creationId xmlns:a16="http://schemas.microsoft.com/office/drawing/2014/main" id="{10FE854F-3E50-CFA0-DC42-FF38C28F3088}"/>
              </a:ext>
            </a:extLst>
          </p:cNvPr>
          <p:cNvSpPr>
            <a:spLocks noGrp="1"/>
          </p:cNvSpPr>
          <p:nvPr>
            <p:ph type="body" sz="quarter" idx="29"/>
          </p:nvPr>
        </p:nvSpPr>
        <p:spPr>
          <a:xfrm>
            <a:off x="8214948" y="2678784"/>
            <a:ext cx="3428144" cy="406265"/>
          </a:xfrm>
        </p:spPr>
        <p:txBody>
          <a:bodyPr tIns="36576" bIns="36576">
            <a:noAutofit/>
          </a:bodyPr>
          <a:lstStyle>
            <a:lvl1pPr marL="230188" indent="-230188" algn="l">
              <a:lnSpc>
                <a:spcPct val="100000"/>
              </a:lnSpc>
              <a:buClr>
                <a:schemeClr val="accent2"/>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39930074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1140774" y="2766218"/>
            <a:ext cx="4378283" cy="1325563"/>
          </a:xfrm>
        </p:spPr>
        <p:txBody>
          <a:bodyPr>
            <a:noAutofit/>
          </a:bodyPr>
          <a:lstStyle>
            <a:lvl1pPr algn="l">
              <a:defRPr sz="4800" b="1">
                <a:solidFill>
                  <a:schemeClr val="bg1"/>
                </a:solidFill>
              </a:defRPr>
            </a:lvl1pPr>
          </a:lstStyle>
          <a:p>
            <a:r>
              <a:rPr lang="en-US" dirty="0"/>
              <a:t>Thank You For Watching</a:t>
            </a:r>
          </a:p>
        </p:txBody>
      </p:sp>
      <p:sp>
        <p:nvSpPr>
          <p:cNvPr id="3" name="Rectangle 2">
            <a:extLst>
              <a:ext uri="{FF2B5EF4-FFF2-40B4-BE49-F238E27FC236}">
                <a16:creationId xmlns:a16="http://schemas.microsoft.com/office/drawing/2014/main" id="{1AD3E2EB-3853-C2E1-BA17-1FB66B3A054E}"/>
              </a:ext>
              <a:ext uri="{C183D7F6-B498-43B3-948B-1728B52AA6E4}">
                <adec:decorative xmlns:adec="http://schemas.microsoft.com/office/drawing/2017/decorative" val="1"/>
              </a:ext>
            </a:extLst>
          </p:cNvPr>
          <p:cNvSpPr/>
          <p:nvPr userDrawn="1"/>
        </p:nvSpPr>
        <p:spPr>
          <a:xfrm>
            <a:off x="-64655" y="-73891"/>
            <a:ext cx="7130473" cy="138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38699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678284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Content 2 Columns Subheading">
  <p:cSld name="3_Main Content 2 Columns Subheading">
    <p:bg>
      <p:bgPr>
        <a:solidFill>
          <a:schemeClr val="dk2"/>
        </a:solidFill>
        <a:effectLst/>
      </p:bgPr>
    </p:bg>
    <p:spTree>
      <p:nvGrpSpPr>
        <p:cNvPr id="1" name="Shape 23"/>
        <p:cNvGrpSpPr/>
        <p:nvPr/>
      </p:nvGrpSpPr>
      <p:grpSpPr>
        <a:xfrm>
          <a:off x="0" y="0"/>
          <a:ext cx="0" cy="0"/>
          <a:chOff x="0" y="0"/>
          <a:chExt cx="0" cy="0"/>
        </a:xfrm>
      </p:grpSpPr>
      <p:pic>
        <p:nvPicPr>
          <p:cNvPr id="24" name="Google Shape;24;p18" descr="A picture containing light&#10;&#10;Description automatically generated"/>
          <p:cNvPicPr preferRelativeResize="0"/>
          <p:nvPr/>
        </p:nvPicPr>
        <p:blipFill rotWithShape="1">
          <a:blip r:embed="rId2">
            <a:alphaModFix/>
          </a:blip>
          <a:srcRect r="9524" b="1381"/>
          <a:stretch/>
        </p:blipFill>
        <p:spPr>
          <a:xfrm>
            <a:off x="11364683" y="0"/>
            <a:ext cx="838905" cy="6858000"/>
          </a:xfrm>
          <a:prstGeom prst="rect">
            <a:avLst/>
          </a:prstGeom>
          <a:noFill/>
          <a:ln>
            <a:noFill/>
          </a:ln>
        </p:spPr>
      </p:pic>
      <p:sp>
        <p:nvSpPr>
          <p:cNvPr id="25" name="Google Shape;25;p18"/>
          <p:cNvSpPr txBox="1">
            <a:spLocks noGrp="1"/>
          </p:cNvSpPr>
          <p:nvPr>
            <p:ph type="body" idx="1"/>
          </p:nvPr>
        </p:nvSpPr>
        <p:spPr>
          <a:xfrm>
            <a:off x="610843" y="1188720"/>
            <a:ext cx="10753816" cy="710964"/>
          </a:xfrm>
          <a:prstGeom prst="rect">
            <a:avLst/>
          </a:prstGeom>
          <a:noFill/>
          <a:ln>
            <a:noFill/>
          </a:ln>
        </p:spPr>
        <p:txBody>
          <a:bodyPr spcFirstLastPara="1" wrap="square" lIns="91425" tIns="45700" rIns="91425" bIns="274300" anchor="t" anchorCtr="0">
            <a:spAutoFit/>
          </a:bodyPr>
          <a:lstStyle>
            <a:lvl1pPr marL="457200" lvl="0" indent="-228600" algn="l">
              <a:lnSpc>
                <a:spcPct val="90000"/>
              </a:lnSpc>
              <a:spcBef>
                <a:spcPts val="1000"/>
              </a:spcBef>
              <a:spcAft>
                <a:spcPts val="0"/>
              </a:spcAft>
              <a:buClr>
                <a:schemeClr val="dk1"/>
              </a:buClr>
              <a:buSzPts val="2800"/>
              <a:buNone/>
              <a:defRPr sz="2800" b="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2"/>
              </a:buClr>
              <a:buSzPts val="2400"/>
              <a:buNone/>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8"/>
          <p:cNvSpPr txBox="1">
            <a:spLocks noGrp="1"/>
          </p:cNvSpPr>
          <p:nvPr>
            <p:ph type="body" idx="2"/>
          </p:nvPr>
        </p:nvSpPr>
        <p:spPr>
          <a:xfrm>
            <a:off x="609600" y="1914611"/>
            <a:ext cx="5120640" cy="400110"/>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8"/>
          <p:cNvSpPr txBox="1">
            <a:spLocks noGrp="1"/>
          </p:cNvSpPr>
          <p:nvPr>
            <p:ph type="body" idx="3"/>
          </p:nvPr>
        </p:nvSpPr>
        <p:spPr>
          <a:xfrm>
            <a:off x="6242591" y="1914611"/>
            <a:ext cx="5120640" cy="400110"/>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1000"/>
              </a:spcBef>
              <a:spcAft>
                <a:spcPts val="0"/>
              </a:spcAft>
              <a:buClr>
                <a:schemeClr val="lt1"/>
              </a:buClr>
              <a:buSzPts val="2000"/>
              <a:buNone/>
              <a:defRPr>
                <a:solidFill>
                  <a:schemeClr val="lt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8"/>
          <p:cNvSpPr txBox="1">
            <a:spLocks noGrp="1"/>
          </p:cNvSpPr>
          <p:nvPr>
            <p:ph type="title"/>
          </p:nvPr>
        </p:nvSpPr>
        <p:spPr>
          <a:xfrm>
            <a:off x="609600" y="555162"/>
            <a:ext cx="10755059" cy="6186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139957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5820" y="3078134"/>
            <a:ext cx="5251580" cy="701731"/>
          </a:xfrm>
        </p:spPr>
        <p:txBody>
          <a:bodyPr wrap="square" bIns="45720" anchor="t" anchorCtr="0">
            <a:spAutoFit/>
          </a:bodyPr>
          <a:lstStyle>
            <a:lvl1pPr>
              <a:defRPr sz="4400" b="1">
                <a:solidFill>
                  <a:schemeClr val="bg1"/>
                </a:solidFill>
              </a:defRPr>
            </a:lvl1pPr>
          </a:lstStyle>
          <a:p>
            <a:r>
              <a:rPr lang="en-US" dirty="0"/>
              <a:t>Section</a:t>
            </a:r>
          </a:p>
        </p:txBody>
      </p:sp>
      <p:cxnSp>
        <p:nvCxnSpPr>
          <p:cNvPr id="9" name="Straight Connector 8">
            <a:extLst>
              <a:ext uri="{FF2B5EF4-FFF2-40B4-BE49-F238E27FC236}">
                <a16:creationId xmlns:a16="http://schemas.microsoft.com/office/drawing/2014/main" id="{FF9D168D-7DB7-711E-90B3-CC27FB43856A}"/>
              </a:ext>
            </a:extLst>
          </p:cNvPr>
          <p:cNvCxnSpPr>
            <a:cxnSpLocks/>
          </p:cNvCxnSpPr>
          <p:nvPr userDrawn="1"/>
        </p:nvCxnSpPr>
        <p:spPr>
          <a:xfrm>
            <a:off x="760208" y="2928472"/>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cxnSp>
        <p:nvCxnSpPr>
          <p:cNvPr id="3" name="Straight Connector 2" hidden="1">
            <a:extLst>
              <a:ext uri="{FF2B5EF4-FFF2-40B4-BE49-F238E27FC236}">
                <a16:creationId xmlns:a16="http://schemas.microsoft.com/office/drawing/2014/main" id="{4EC16E61-584C-FF81-82EE-D75010A6C8BB}"/>
              </a:ext>
            </a:extLst>
          </p:cNvPr>
          <p:cNvCxnSpPr>
            <a:cxnSpLocks/>
          </p:cNvCxnSpPr>
          <p:nvPr userDrawn="1"/>
        </p:nvCxnSpPr>
        <p:spPr>
          <a:xfrm>
            <a:off x="760208" y="2928472"/>
            <a:ext cx="767766" cy="0"/>
          </a:xfrm>
          <a:prstGeom prst="line">
            <a:avLst/>
          </a:prstGeom>
          <a:ln w="73025" cap="rnd">
            <a:solidFill>
              <a:schemeClr val="accent3"/>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038492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Lef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8012" y="555162"/>
            <a:ext cx="6326188"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1948000"/>
            <a:ext cx="63246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701930302"/>
      </p:ext>
    </p:extLst>
  </p:cSld>
  <p:clrMapOvr>
    <a:masterClrMapping/>
  </p:clrMapOvr>
  <p:extLst>
    <p:ext uri="{DCECCB84-F9BA-43D5-87BE-67443E8EF086}">
      <p15:sldGuideLst xmlns:p15="http://schemas.microsoft.com/office/powerpoint/2012/main">
        <p15:guide id="1" pos="436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Left  1/3 Image Right With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16788"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608140" y="1721010"/>
            <a:ext cx="6316788"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2452893"/>
            <a:ext cx="6316788"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867441937"/>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Lef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24600"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1948000"/>
            <a:ext cx="63246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235939359"/>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Lef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798" y="555162"/>
            <a:ext cx="6324601"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5256338" y="1721010"/>
            <a:ext cx="6324601"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0" y="2452893"/>
            <a:ext cx="63246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E767C2DA-2CDE-2BF7-2859-641E369E483F}"/>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9155300"/>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800" y="555162"/>
            <a:ext cx="6324599"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2" y="1948000"/>
            <a:ext cx="63245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5287EFAE-10DC-CCE8-2184-E64D3E98FDD6}"/>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1823276"/>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With Subheading">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AE99ADF2-8A19-539C-7B68-A4AAF95D5C2D}"/>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spTree>
    <p:extLst>
      <p:ext uri="{BB962C8B-B14F-4D97-AF65-F5344CB8AC3E}">
        <p14:creationId xmlns:p14="http://schemas.microsoft.com/office/powerpoint/2010/main" val="118004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Content With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pic>
        <p:nvPicPr>
          <p:cNvPr id="7" name="Picture 6" descr="A picture containing text&#10;&#10;Description automatically generated">
            <a:extLst>
              <a:ext uri="{FF2B5EF4-FFF2-40B4-BE49-F238E27FC236}">
                <a16:creationId xmlns:a16="http://schemas.microsoft.com/office/drawing/2014/main" id="{6E280812-7F6D-4DEB-E14B-93A6EF4CF5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65"/>
          <a:stretch/>
        </p:blipFill>
        <p:spPr>
          <a:xfrm>
            <a:off x="0" y="5213350"/>
            <a:ext cx="12192000" cy="1644650"/>
          </a:xfrm>
          <a:prstGeom prst="rect">
            <a:avLst/>
          </a:prstGeom>
        </p:spPr>
      </p:pic>
    </p:spTree>
    <p:extLst>
      <p:ext uri="{BB962C8B-B14F-4D97-AF65-F5344CB8AC3E}">
        <p14:creationId xmlns:p14="http://schemas.microsoft.com/office/powerpoint/2010/main" val="371108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No Subheading">
    <p:bg>
      <p:bgPr>
        <a:solidFill>
          <a:schemeClr val="tx2"/>
        </a:solidFill>
        <a:effectLst/>
      </p:bgPr>
    </p:bg>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3819BC71-0BF3-3249-9084-39297DE266F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8756"/>
            <a:ext cx="1075664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6" name="Title 5">
            <a:extLst>
              <a:ext uri="{FF2B5EF4-FFF2-40B4-BE49-F238E27FC236}">
                <a16:creationId xmlns:a16="http://schemas.microsoft.com/office/drawing/2014/main" id="{008E4A27-B1D4-45A4-FAB4-0E78398D3A07}"/>
              </a:ext>
            </a:extLst>
          </p:cNvPr>
          <p:cNvSpPr>
            <a:spLocks noGrp="1"/>
          </p:cNvSpPr>
          <p:nvPr>
            <p:ph type="title" hasCustomPrompt="1"/>
          </p:nvPr>
        </p:nvSpPr>
        <p:spPr>
          <a:xfrm>
            <a:off x="609600" y="555162"/>
            <a:ext cx="10755084" cy="849463"/>
          </a:xfrm>
        </p:spPr>
        <p:txBody>
          <a:bodyPr/>
          <a:lstStyle>
            <a:lvl1pPr>
              <a:defRPr>
                <a:solidFill>
                  <a:schemeClr val="bg1"/>
                </a:solidFill>
              </a:defRPr>
            </a:lvl1pPr>
          </a:lstStyle>
          <a:p>
            <a:r>
              <a:rPr lang="en-US" dirty="0"/>
              <a:t>Main Content No Subheading</a:t>
            </a:r>
          </a:p>
        </p:txBody>
      </p:sp>
    </p:spTree>
    <p:extLst>
      <p:ext uri="{BB962C8B-B14F-4D97-AF65-F5344CB8AC3E}">
        <p14:creationId xmlns:p14="http://schemas.microsoft.com/office/powerpoint/2010/main" val="181306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2 Columns Subheading">
    <p:bg>
      <p:bgPr>
        <a:solidFill>
          <a:schemeClr val="tx2"/>
        </a:solidFill>
        <a:effectLst/>
      </p:bgPr>
    </p:bg>
    <p:spTree>
      <p:nvGrpSpPr>
        <p:cNvPr id="1" name=""/>
        <p:cNvGrpSpPr/>
        <p:nvPr/>
      </p:nvGrpSpPr>
      <p:grpSpPr>
        <a:xfrm>
          <a:off x="0" y="0"/>
          <a:ext cx="0" cy="0"/>
          <a:chOff x="0" y="0"/>
          <a:chExt cx="0" cy="0"/>
        </a:xfrm>
      </p:grpSpPr>
      <p:pic>
        <p:nvPicPr>
          <p:cNvPr id="13" name="Picture 12" descr="A picture containing light&#10;&#10;Description automatically generated">
            <a:extLst>
              <a:ext uri="{FF2B5EF4-FFF2-40B4-BE49-F238E27FC236}">
                <a16:creationId xmlns:a16="http://schemas.microsoft.com/office/drawing/2014/main" id="{95E97680-93D0-F056-492C-F7F79635D8D4}"/>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Main Content Two Columns With Subheading</a:t>
            </a:r>
          </a:p>
        </p:txBody>
      </p:sp>
    </p:spTree>
    <p:extLst>
      <p:ext uri="{BB962C8B-B14F-4D97-AF65-F5344CB8AC3E}">
        <p14:creationId xmlns:p14="http://schemas.microsoft.com/office/powerpoint/2010/main" val="2654028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2 Coulmns No Subheading">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DD22E98-5FFE-1CD0-97FA-DFEF7A558EA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3" name="Text Placeholder 9">
            <a:extLst>
              <a:ext uri="{FF2B5EF4-FFF2-40B4-BE49-F238E27FC236}">
                <a16:creationId xmlns:a16="http://schemas.microsoft.com/office/drawing/2014/main" id="{E73A2A0B-B50F-8F04-DDCF-02D5EE6F699A}"/>
              </a:ext>
            </a:extLst>
          </p:cNvPr>
          <p:cNvSpPr>
            <a:spLocks noGrp="1"/>
          </p:cNvSpPr>
          <p:nvPr>
            <p:ph type="body" sz="quarter" idx="15"/>
          </p:nvPr>
        </p:nvSpPr>
        <p:spPr>
          <a:xfrm>
            <a:off x="6244044"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6" name="Title 5">
            <a:extLst>
              <a:ext uri="{FF2B5EF4-FFF2-40B4-BE49-F238E27FC236}">
                <a16:creationId xmlns:a16="http://schemas.microsoft.com/office/drawing/2014/main" id="{F5287FCD-F1E9-5B4F-6968-F9CC9DA8595C}"/>
              </a:ext>
            </a:extLst>
          </p:cNvPr>
          <p:cNvSpPr>
            <a:spLocks noGrp="1"/>
          </p:cNvSpPr>
          <p:nvPr>
            <p:ph type="title" hasCustomPrompt="1"/>
          </p:nvPr>
        </p:nvSpPr>
        <p:spPr>
          <a:xfrm>
            <a:off x="609600" y="555162"/>
            <a:ext cx="10755084" cy="849463"/>
          </a:xfrm>
        </p:spPr>
        <p:txBody>
          <a:bodyPr/>
          <a:lstStyle/>
          <a:p>
            <a:r>
              <a:rPr lang="en-US" dirty="0"/>
              <a:t>Main Content Two Columns No Subheading</a:t>
            </a:r>
          </a:p>
        </p:txBody>
      </p:sp>
    </p:spTree>
    <p:extLst>
      <p:ext uri="{BB962C8B-B14F-4D97-AF65-F5344CB8AC3E}">
        <p14:creationId xmlns:p14="http://schemas.microsoft.com/office/powerpoint/2010/main" val="324260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ain Content 2 Columns Subheading">
    <p:bg>
      <p:bgPr>
        <a:solidFill>
          <a:schemeClr val="tx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No Subheading</a:t>
            </a:r>
          </a:p>
        </p:txBody>
      </p:sp>
    </p:spTree>
    <p:extLst>
      <p:ext uri="{BB962C8B-B14F-4D97-AF65-F5344CB8AC3E}">
        <p14:creationId xmlns:p14="http://schemas.microsoft.com/office/powerpoint/2010/main" val="369346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2.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5" name="Straight Connector 4">
            <a:extLst>
              <a:ext uri="{FF2B5EF4-FFF2-40B4-BE49-F238E27FC236}">
                <a16:creationId xmlns:a16="http://schemas.microsoft.com/office/drawing/2014/main" id="{ED74FE44-F49A-7EB8-259A-B6C8F1F07887}"/>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71" r:id="rId2"/>
    <p:sldLayoutId id="2147483767" r:id="rId3"/>
    <p:sldLayoutId id="2147483743" r:id="rId4"/>
    <p:sldLayoutId id="2147483775" r:id="rId5"/>
    <p:sldLayoutId id="2147483758" r:id="rId6"/>
    <p:sldLayoutId id="2147483746" r:id="rId7"/>
    <p:sldLayoutId id="2147483769" r:id="rId8"/>
    <p:sldLayoutId id="2147483776" r:id="rId9"/>
    <p:sldLayoutId id="2147483805" r:id="rId10"/>
    <p:sldLayoutId id="2147483748" r:id="rId11"/>
    <p:sldLayoutId id="2147483749" r:id="rId12"/>
    <p:sldLayoutId id="2147483760" r:id="rId13"/>
    <p:sldLayoutId id="2147483751" r:id="rId14"/>
    <p:sldLayoutId id="2147483761" r:id="rId15"/>
    <p:sldLayoutId id="2147483753" r:id="rId16"/>
    <p:sldLayoutId id="2147483762" r:id="rId17"/>
    <p:sldLayoutId id="2147483744" r:id="rId18"/>
    <p:sldLayoutId id="2147483755" r:id="rId19"/>
    <p:sldLayoutId id="2147483756" r:id="rId20"/>
    <p:sldLayoutId id="2147483757" r:id="rId21"/>
    <p:sldLayoutId id="2147483763" r:id="rId22"/>
    <p:sldLayoutId id="2147483764" r:id="rId23"/>
    <p:sldLayoutId id="2147483765" r:id="rId24"/>
    <p:sldLayoutId id="2147483774" r:id="rId25"/>
    <p:sldLayoutId id="2147483773" r:id="rId26"/>
    <p:sldLayoutId id="2147483692" r:id="rId27"/>
    <p:sldLayoutId id="2147483772" r:id="rId28"/>
    <p:sldLayoutId id="2147483806" r:id="rId29"/>
    <p:sldLayoutId id="2147483807" r:id="rId30"/>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4" name="Straight Connector 3">
            <a:extLst>
              <a:ext uri="{FF2B5EF4-FFF2-40B4-BE49-F238E27FC236}">
                <a16:creationId xmlns:a16="http://schemas.microsoft.com/office/drawing/2014/main" id="{B635E024-CEB0-1C20-5B99-D379DDBFA6EC}"/>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527419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8.jp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www.howtogeek.com/56958/htg-explains-how-uefi-will-replace-the-bios/" TargetMode="External"/><Relationship Id="rId2" Type="http://schemas.openxmlformats.org/officeDocument/2006/relationships/hyperlink" Target="https://www.imdb.com/title/tt1262906/" TargetMode="External"/><Relationship Id="rId1" Type="http://schemas.openxmlformats.org/officeDocument/2006/relationships/slideLayout" Target="../slideLayouts/slideLayout6.xml"/><Relationship Id="rId4" Type="http://schemas.openxmlformats.org/officeDocument/2006/relationships/hyperlink" Target="https://commons.wikimedia.org/wiki/File:KL_Intel_i386EX.jpg" TargetMode="External"/></Relationships>
</file>

<file path=ppt/slides/_rels/slide2.xml.rels><?xml version="1.0" encoding="UTF-8" standalone="yes"?>
<Relationships xmlns="http://schemas.openxmlformats.org/package/2006/relationships"><Relationship Id="rId3" Type="http://schemas.microsoft.com/office/2018/10/relationships/comments" Target="../comments/modernComment_3C3_9E9FE13.xm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jpeg"/><Relationship Id="rId3" Type="http://schemas.microsoft.com/office/2018/10/relationships/comments" Target="../comments/modernComment_511_714AE37E.xml"/><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microsoft.com/office/2018/10/relationships/comments" Target="../comments/modernComment_480_F74CE005.xm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microsoft.com/office/2018/10/relationships/comments" Target="../comments/modernComment_103_0.xml"/><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3DF0-7E98-4E14-BF4A-6BAEA5ABB8F6}"/>
              </a:ext>
            </a:extLst>
          </p:cNvPr>
          <p:cNvSpPr>
            <a:spLocks noGrp="1"/>
          </p:cNvSpPr>
          <p:nvPr>
            <p:ph type="title"/>
          </p:nvPr>
        </p:nvSpPr>
        <p:spPr/>
        <p:txBody>
          <a:bodyPr/>
          <a:lstStyle/>
          <a:p>
            <a:r>
              <a:rPr lang="en-US" dirty="0"/>
              <a:t>Computer Hardware Fundamentals</a:t>
            </a:r>
          </a:p>
        </p:txBody>
      </p:sp>
    </p:spTree>
    <p:extLst>
      <p:ext uri="{BB962C8B-B14F-4D97-AF65-F5344CB8AC3E}">
        <p14:creationId xmlns:p14="http://schemas.microsoft.com/office/powerpoint/2010/main" val="132366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Memory Size Units</a:t>
            </a:r>
          </a:p>
        </p:txBody>
      </p:sp>
      <p:graphicFrame>
        <p:nvGraphicFramePr>
          <p:cNvPr id="18" name="Table 6">
            <a:extLst>
              <a:ext uri="{FF2B5EF4-FFF2-40B4-BE49-F238E27FC236}">
                <a16:creationId xmlns:a16="http://schemas.microsoft.com/office/drawing/2014/main" id="{06F0553E-9192-1519-CB4E-7C48B9DEF247}"/>
              </a:ext>
            </a:extLst>
          </p:cNvPr>
          <p:cNvGraphicFramePr>
            <a:graphicFrameLocks noGrp="1"/>
          </p:cNvGraphicFramePr>
          <p:nvPr>
            <p:extLst>
              <p:ext uri="{D42A27DB-BD31-4B8C-83A1-F6EECF244321}">
                <p14:modId xmlns:p14="http://schemas.microsoft.com/office/powerpoint/2010/main" val="85714958"/>
              </p:ext>
            </p:extLst>
          </p:nvPr>
        </p:nvGraphicFramePr>
        <p:xfrm>
          <a:off x="609601" y="1242277"/>
          <a:ext cx="10588825" cy="5012320"/>
        </p:xfrm>
        <a:graphic>
          <a:graphicData uri="http://schemas.openxmlformats.org/drawingml/2006/table">
            <a:tbl>
              <a:tblPr firstRow="1" bandRow="1">
                <a:tableStyleId>{5C22544A-7EE6-4342-B048-85BDC9FD1C3A}</a:tableStyleId>
              </a:tblPr>
              <a:tblGrid>
                <a:gridCol w="1113399">
                  <a:extLst>
                    <a:ext uri="{9D8B030D-6E8A-4147-A177-3AD203B41FA5}">
                      <a16:colId xmlns:a16="http://schemas.microsoft.com/office/drawing/2014/main" val="807759374"/>
                    </a:ext>
                  </a:extLst>
                </a:gridCol>
                <a:gridCol w="1113399">
                  <a:extLst>
                    <a:ext uri="{9D8B030D-6E8A-4147-A177-3AD203B41FA5}">
                      <a16:colId xmlns:a16="http://schemas.microsoft.com/office/drawing/2014/main" val="1952344320"/>
                    </a:ext>
                  </a:extLst>
                </a:gridCol>
                <a:gridCol w="1113399">
                  <a:extLst>
                    <a:ext uri="{9D8B030D-6E8A-4147-A177-3AD203B41FA5}">
                      <a16:colId xmlns:a16="http://schemas.microsoft.com/office/drawing/2014/main" val="172159861"/>
                    </a:ext>
                  </a:extLst>
                </a:gridCol>
                <a:gridCol w="1113399">
                  <a:extLst>
                    <a:ext uri="{9D8B030D-6E8A-4147-A177-3AD203B41FA5}">
                      <a16:colId xmlns:a16="http://schemas.microsoft.com/office/drawing/2014/main" val="726905395"/>
                    </a:ext>
                  </a:extLst>
                </a:gridCol>
                <a:gridCol w="1113399">
                  <a:extLst>
                    <a:ext uri="{9D8B030D-6E8A-4147-A177-3AD203B41FA5}">
                      <a16:colId xmlns:a16="http://schemas.microsoft.com/office/drawing/2014/main" val="4269910951"/>
                    </a:ext>
                  </a:extLst>
                </a:gridCol>
                <a:gridCol w="5021830">
                  <a:extLst>
                    <a:ext uri="{9D8B030D-6E8A-4147-A177-3AD203B41FA5}">
                      <a16:colId xmlns:a16="http://schemas.microsoft.com/office/drawing/2014/main" val="957828751"/>
                    </a:ext>
                  </a:extLst>
                </a:gridCol>
              </a:tblGrid>
              <a:tr h="501232">
                <a:tc>
                  <a:txBody>
                    <a:bodyPr/>
                    <a:lstStyle/>
                    <a:p>
                      <a:pPr algn="ctr"/>
                      <a:r>
                        <a:rPr lang="en-US" dirty="0">
                          <a:solidFill>
                            <a:srgbClr val="010022"/>
                          </a:solidFill>
                        </a:rPr>
                        <a:t>SI</a:t>
                      </a:r>
                    </a:p>
                  </a:txBody>
                  <a:tcPr anchor="ctr"/>
                </a:tc>
                <a:tc>
                  <a:txBody>
                    <a:bodyPr/>
                    <a:lstStyle/>
                    <a:p>
                      <a:pPr algn="ctr"/>
                      <a:r>
                        <a:rPr lang="en-US" dirty="0" err="1">
                          <a:solidFill>
                            <a:srgbClr val="010022"/>
                          </a:solidFill>
                        </a:rPr>
                        <a:t>Abbr</a:t>
                      </a:r>
                      <a:endParaRPr lang="en-US" dirty="0">
                        <a:solidFill>
                          <a:srgbClr val="010022"/>
                        </a:solidFill>
                      </a:endParaRPr>
                    </a:p>
                  </a:txBody>
                  <a:tcPr anchor="ctr"/>
                </a:tc>
                <a:tc>
                  <a:txBody>
                    <a:bodyPr/>
                    <a:lstStyle/>
                    <a:p>
                      <a:pPr algn="ctr"/>
                      <a:r>
                        <a:rPr lang="en-US" dirty="0">
                          <a:solidFill>
                            <a:srgbClr val="010022"/>
                          </a:solidFill>
                        </a:rPr>
                        <a:t>Exp</a:t>
                      </a:r>
                    </a:p>
                  </a:txBody>
                  <a:tcPr anchor="ctr"/>
                </a:tc>
                <a:tc>
                  <a:txBody>
                    <a:bodyPr/>
                    <a:lstStyle/>
                    <a:p>
                      <a:pPr algn="ctr"/>
                      <a:r>
                        <a:rPr lang="en-US" dirty="0">
                          <a:solidFill>
                            <a:srgbClr val="010022"/>
                          </a:solidFill>
                        </a:rPr>
                        <a:t>Alt</a:t>
                      </a:r>
                    </a:p>
                  </a:txBody>
                  <a:tcPr anchor="ctr"/>
                </a:tc>
                <a:tc>
                  <a:txBody>
                    <a:bodyPr/>
                    <a:lstStyle/>
                    <a:p>
                      <a:pPr algn="ctr"/>
                      <a:r>
                        <a:rPr lang="en-US" dirty="0">
                          <a:solidFill>
                            <a:srgbClr val="010022"/>
                          </a:solidFill>
                        </a:rPr>
                        <a:t>Exp</a:t>
                      </a:r>
                    </a:p>
                  </a:txBody>
                  <a:tcPr anchor="ctr"/>
                </a:tc>
                <a:tc>
                  <a:txBody>
                    <a:bodyPr/>
                    <a:lstStyle/>
                    <a:p>
                      <a:pPr algn="ctr"/>
                      <a:r>
                        <a:rPr lang="en-US" dirty="0">
                          <a:solidFill>
                            <a:srgbClr val="010022"/>
                          </a:solidFill>
                        </a:rPr>
                        <a:t>Explicit</a:t>
                      </a:r>
                    </a:p>
                  </a:txBody>
                  <a:tcPr anchor="ctr"/>
                </a:tc>
                <a:extLst>
                  <a:ext uri="{0D108BD9-81ED-4DB2-BD59-A6C34878D82A}">
                    <a16:rowId xmlns:a16="http://schemas.microsoft.com/office/drawing/2014/main" val="923286912"/>
                  </a:ext>
                </a:extLst>
              </a:tr>
              <a:tr h="501232">
                <a:tc>
                  <a:txBody>
                    <a:bodyPr/>
                    <a:lstStyle/>
                    <a:p>
                      <a:pPr algn="ctr"/>
                      <a:r>
                        <a:rPr lang="en-US" dirty="0">
                          <a:solidFill>
                            <a:srgbClr val="010022"/>
                          </a:solidFill>
                        </a:rPr>
                        <a:t>Kilo</a:t>
                      </a:r>
                    </a:p>
                  </a:txBody>
                  <a:tcPr anchor="ctr"/>
                </a:tc>
                <a:tc>
                  <a:txBody>
                    <a:bodyPr/>
                    <a:lstStyle/>
                    <a:p>
                      <a:pPr algn="ctr"/>
                      <a:r>
                        <a:rPr lang="en-US" dirty="0">
                          <a:solidFill>
                            <a:srgbClr val="010022"/>
                          </a:solidFill>
                        </a:rPr>
                        <a:t>KB</a:t>
                      </a:r>
                    </a:p>
                  </a:txBody>
                  <a:tcPr anchor="ctr"/>
                </a:tc>
                <a:tc>
                  <a:txBody>
                    <a:bodyPr/>
                    <a:lstStyle/>
                    <a:p>
                      <a:pPr algn="ctr"/>
                      <a:r>
                        <a:rPr lang="en-US" dirty="0">
                          <a:solidFill>
                            <a:srgbClr val="010022"/>
                          </a:solidFill>
                        </a:rPr>
                        <a:t>10</a:t>
                      </a:r>
                      <a:r>
                        <a:rPr lang="en-US" baseline="30000" dirty="0">
                          <a:solidFill>
                            <a:srgbClr val="010022"/>
                          </a:solidFill>
                        </a:rPr>
                        <a:t>3</a:t>
                      </a:r>
                    </a:p>
                  </a:txBody>
                  <a:tcPr anchor="ctr"/>
                </a:tc>
                <a:tc>
                  <a:txBody>
                    <a:bodyPr/>
                    <a:lstStyle/>
                    <a:p>
                      <a:pPr algn="ctr"/>
                      <a:r>
                        <a:rPr lang="en-US" dirty="0">
                          <a:solidFill>
                            <a:srgbClr val="010022"/>
                          </a:solidFill>
                        </a:rPr>
                        <a:t>KiB</a:t>
                      </a:r>
                    </a:p>
                  </a:txBody>
                  <a:tcPr anchor="ctr"/>
                </a:tc>
                <a:tc>
                  <a:txBody>
                    <a:bodyPr/>
                    <a:lstStyle/>
                    <a:p>
                      <a:pPr algn="ctr"/>
                      <a:r>
                        <a:rPr lang="en-US" dirty="0">
                          <a:solidFill>
                            <a:srgbClr val="010022"/>
                          </a:solidFill>
                        </a:rPr>
                        <a:t>2</a:t>
                      </a:r>
                      <a:r>
                        <a:rPr lang="en-US" baseline="30000" dirty="0">
                          <a:solidFill>
                            <a:srgbClr val="010022"/>
                          </a:solidFill>
                        </a:rPr>
                        <a:t>10</a:t>
                      </a:r>
                    </a:p>
                  </a:txBody>
                  <a:tcPr anchor="ctr"/>
                </a:tc>
                <a:tc>
                  <a:txBody>
                    <a:bodyPr/>
                    <a:lstStyle/>
                    <a:p>
                      <a:pPr algn="r"/>
                      <a:r>
                        <a:rPr lang="en-US" dirty="0">
                          <a:solidFill>
                            <a:srgbClr val="010022"/>
                          </a:solidFill>
                        </a:rPr>
                        <a:t>1,024</a:t>
                      </a:r>
                    </a:p>
                  </a:txBody>
                  <a:tcPr anchor="ctr"/>
                </a:tc>
                <a:extLst>
                  <a:ext uri="{0D108BD9-81ED-4DB2-BD59-A6C34878D82A}">
                    <a16:rowId xmlns:a16="http://schemas.microsoft.com/office/drawing/2014/main" val="1956734256"/>
                  </a:ext>
                </a:extLst>
              </a:tr>
              <a:tr h="501232">
                <a:tc>
                  <a:txBody>
                    <a:bodyPr/>
                    <a:lstStyle/>
                    <a:p>
                      <a:pPr algn="ctr"/>
                      <a:r>
                        <a:rPr lang="en-US" dirty="0">
                          <a:solidFill>
                            <a:srgbClr val="010022"/>
                          </a:solidFill>
                        </a:rPr>
                        <a:t>Mega</a:t>
                      </a:r>
                    </a:p>
                  </a:txBody>
                  <a:tcPr anchor="ctr"/>
                </a:tc>
                <a:tc>
                  <a:txBody>
                    <a:bodyPr/>
                    <a:lstStyle/>
                    <a:p>
                      <a:pPr algn="ctr"/>
                      <a:r>
                        <a:rPr lang="en-US" dirty="0">
                          <a:solidFill>
                            <a:srgbClr val="010022"/>
                          </a:solidFill>
                        </a:rPr>
                        <a:t>M</a:t>
                      </a:r>
                    </a:p>
                  </a:txBody>
                  <a:tcPr anchor="ctr"/>
                </a:tc>
                <a:tc>
                  <a:txBody>
                    <a:bodyPr/>
                    <a:lstStyle/>
                    <a:p>
                      <a:pPr algn="ctr"/>
                      <a:r>
                        <a:rPr lang="en-US" dirty="0">
                          <a:solidFill>
                            <a:srgbClr val="010022"/>
                          </a:solidFill>
                        </a:rPr>
                        <a:t>10</a:t>
                      </a:r>
                      <a:r>
                        <a:rPr lang="en-US" baseline="30000" dirty="0">
                          <a:solidFill>
                            <a:srgbClr val="010022"/>
                          </a:solidFill>
                        </a:rPr>
                        <a:t>6</a:t>
                      </a:r>
                      <a:endParaRPr lang="en-US" dirty="0">
                        <a:solidFill>
                          <a:srgbClr val="010022"/>
                        </a:solidFill>
                      </a:endParaRPr>
                    </a:p>
                  </a:txBody>
                  <a:tcPr anchor="ctr"/>
                </a:tc>
                <a:tc>
                  <a:txBody>
                    <a:bodyPr/>
                    <a:lstStyle/>
                    <a:p>
                      <a:pPr algn="ctr"/>
                      <a:r>
                        <a:rPr lang="en-US" dirty="0">
                          <a:solidFill>
                            <a:srgbClr val="010022"/>
                          </a:solidFill>
                        </a:rPr>
                        <a:t>MiB</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2</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20</a:t>
                      </a:r>
                      <a:endParaRPr lang="en-US" dirty="0">
                        <a:solidFill>
                          <a:srgbClr val="010022"/>
                        </a:solidFill>
                      </a:endParaRPr>
                    </a:p>
                  </a:txBody>
                  <a:tcPr anchor="ctr"/>
                </a:tc>
                <a:tc>
                  <a:txBody>
                    <a:bodyPr/>
                    <a:lstStyle/>
                    <a:p>
                      <a:pPr algn="r"/>
                      <a:r>
                        <a:rPr lang="en-US" dirty="0">
                          <a:solidFill>
                            <a:srgbClr val="010022"/>
                          </a:solidFill>
                        </a:rPr>
                        <a:t>1,048,576</a:t>
                      </a:r>
                    </a:p>
                  </a:txBody>
                  <a:tcPr anchor="ctr"/>
                </a:tc>
                <a:extLst>
                  <a:ext uri="{0D108BD9-81ED-4DB2-BD59-A6C34878D82A}">
                    <a16:rowId xmlns:a16="http://schemas.microsoft.com/office/drawing/2014/main" val="3745331833"/>
                  </a:ext>
                </a:extLst>
              </a:tr>
              <a:tr h="501232">
                <a:tc>
                  <a:txBody>
                    <a:bodyPr/>
                    <a:lstStyle/>
                    <a:p>
                      <a:pPr algn="ctr"/>
                      <a:r>
                        <a:rPr lang="en-US" dirty="0">
                          <a:solidFill>
                            <a:srgbClr val="010022"/>
                          </a:solidFill>
                        </a:rPr>
                        <a:t>Giga</a:t>
                      </a:r>
                    </a:p>
                  </a:txBody>
                  <a:tcPr anchor="ctr"/>
                </a:tc>
                <a:tc>
                  <a:txBody>
                    <a:bodyPr/>
                    <a:lstStyle/>
                    <a:p>
                      <a:pPr algn="ctr"/>
                      <a:r>
                        <a:rPr lang="en-US" dirty="0">
                          <a:solidFill>
                            <a:srgbClr val="010022"/>
                          </a:solidFill>
                        </a:rPr>
                        <a:t>G</a:t>
                      </a:r>
                    </a:p>
                  </a:txBody>
                  <a:tcPr anchor="ctr"/>
                </a:tc>
                <a:tc>
                  <a:txBody>
                    <a:bodyPr/>
                    <a:lstStyle/>
                    <a:p>
                      <a:pPr algn="ctr"/>
                      <a:r>
                        <a:rPr lang="en-US" dirty="0">
                          <a:solidFill>
                            <a:srgbClr val="010022"/>
                          </a:solidFill>
                        </a:rPr>
                        <a:t>10</a:t>
                      </a:r>
                      <a:r>
                        <a:rPr lang="en-US" baseline="30000" dirty="0">
                          <a:solidFill>
                            <a:srgbClr val="010022"/>
                          </a:solidFill>
                        </a:rPr>
                        <a:t>9</a:t>
                      </a:r>
                      <a:endParaRPr lang="en-US" dirty="0">
                        <a:solidFill>
                          <a:srgbClr val="010022"/>
                        </a:solidFill>
                      </a:endParaRPr>
                    </a:p>
                  </a:txBody>
                  <a:tcPr anchor="ctr"/>
                </a:tc>
                <a:tc>
                  <a:txBody>
                    <a:bodyPr/>
                    <a:lstStyle/>
                    <a:p>
                      <a:pPr algn="ctr"/>
                      <a:r>
                        <a:rPr lang="en-US" dirty="0">
                          <a:solidFill>
                            <a:srgbClr val="010022"/>
                          </a:solidFill>
                        </a:rPr>
                        <a:t>GiB</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2</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30</a:t>
                      </a:r>
                      <a:endParaRPr lang="en-US" dirty="0">
                        <a:solidFill>
                          <a:srgbClr val="010022"/>
                        </a:solidFill>
                      </a:endParaRPr>
                    </a:p>
                  </a:txBody>
                  <a:tcPr anchor="ctr"/>
                </a:tc>
                <a:tc>
                  <a:txBody>
                    <a:bodyPr/>
                    <a:lstStyle/>
                    <a:p>
                      <a:pPr algn="r"/>
                      <a:r>
                        <a:rPr lang="en-US" dirty="0">
                          <a:solidFill>
                            <a:srgbClr val="010022"/>
                          </a:solidFill>
                        </a:rPr>
                        <a:t>1,073,741,824</a:t>
                      </a:r>
                    </a:p>
                  </a:txBody>
                  <a:tcPr anchor="ctr"/>
                </a:tc>
                <a:extLst>
                  <a:ext uri="{0D108BD9-81ED-4DB2-BD59-A6C34878D82A}">
                    <a16:rowId xmlns:a16="http://schemas.microsoft.com/office/drawing/2014/main" val="1766465307"/>
                  </a:ext>
                </a:extLst>
              </a:tr>
              <a:tr h="501232">
                <a:tc>
                  <a:txBody>
                    <a:bodyPr/>
                    <a:lstStyle/>
                    <a:p>
                      <a:pPr algn="ctr"/>
                      <a:r>
                        <a:rPr lang="en-US" dirty="0">
                          <a:solidFill>
                            <a:srgbClr val="010022"/>
                          </a:solidFill>
                        </a:rPr>
                        <a:t>Tera</a:t>
                      </a:r>
                    </a:p>
                  </a:txBody>
                  <a:tcPr anchor="ctr"/>
                </a:tc>
                <a:tc>
                  <a:txBody>
                    <a:bodyPr/>
                    <a:lstStyle/>
                    <a:p>
                      <a:pPr algn="ctr"/>
                      <a:r>
                        <a:rPr lang="en-US" dirty="0">
                          <a:solidFill>
                            <a:srgbClr val="010022"/>
                          </a:solidFill>
                        </a:rPr>
                        <a:t>T</a:t>
                      </a:r>
                    </a:p>
                  </a:txBody>
                  <a:tcPr anchor="ctr"/>
                </a:tc>
                <a:tc>
                  <a:txBody>
                    <a:bodyPr/>
                    <a:lstStyle/>
                    <a:p>
                      <a:pPr algn="ctr"/>
                      <a:r>
                        <a:rPr lang="en-US" dirty="0">
                          <a:solidFill>
                            <a:srgbClr val="010022"/>
                          </a:solidFill>
                        </a:rPr>
                        <a:t>10</a:t>
                      </a:r>
                      <a:r>
                        <a:rPr lang="en-US" baseline="30000" dirty="0">
                          <a:solidFill>
                            <a:srgbClr val="010022"/>
                          </a:solidFill>
                        </a:rPr>
                        <a:t>12</a:t>
                      </a:r>
                      <a:endParaRPr lang="en-US" dirty="0">
                        <a:solidFill>
                          <a:srgbClr val="010022"/>
                        </a:solidFill>
                      </a:endParaRPr>
                    </a:p>
                  </a:txBody>
                  <a:tcPr anchor="ctr"/>
                </a:tc>
                <a:tc>
                  <a:txBody>
                    <a:bodyPr/>
                    <a:lstStyle/>
                    <a:p>
                      <a:pPr algn="ctr"/>
                      <a:r>
                        <a:rPr lang="en-US" dirty="0">
                          <a:solidFill>
                            <a:srgbClr val="010022"/>
                          </a:solidFill>
                        </a:rPr>
                        <a:t>TiB</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2</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40</a:t>
                      </a:r>
                      <a:endParaRPr lang="en-US" dirty="0">
                        <a:solidFill>
                          <a:srgbClr val="010022"/>
                        </a:solidFill>
                      </a:endParaRPr>
                    </a:p>
                  </a:txBody>
                  <a:tcPr anchor="ctr"/>
                </a:tc>
                <a:tc>
                  <a:txBody>
                    <a:bodyPr/>
                    <a:lstStyle/>
                    <a:p>
                      <a:pPr algn="r"/>
                      <a:r>
                        <a:rPr lang="en-US" dirty="0">
                          <a:solidFill>
                            <a:srgbClr val="010022"/>
                          </a:solidFill>
                        </a:rPr>
                        <a:t>1,099,511,627,776</a:t>
                      </a:r>
                    </a:p>
                  </a:txBody>
                  <a:tcPr anchor="ctr"/>
                </a:tc>
                <a:extLst>
                  <a:ext uri="{0D108BD9-81ED-4DB2-BD59-A6C34878D82A}">
                    <a16:rowId xmlns:a16="http://schemas.microsoft.com/office/drawing/2014/main" val="4190108953"/>
                  </a:ext>
                </a:extLst>
              </a:tr>
              <a:tr h="501232">
                <a:tc>
                  <a:txBody>
                    <a:bodyPr/>
                    <a:lstStyle/>
                    <a:p>
                      <a:pPr algn="ctr"/>
                      <a:r>
                        <a:rPr lang="en-US" dirty="0">
                          <a:solidFill>
                            <a:srgbClr val="010022"/>
                          </a:solidFill>
                        </a:rPr>
                        <a:t>Peta</a:t>
                      </a:r>
                    </a:p>
                  </a:txBody>
                  <a:tcPr anchor="ctr"/>
                </a:tc>
                <a:tc>
                  <a:txBody>
                    <a:bodyPr/>
                    <a:lstStyle/>
                    <a:p>
                      <a:pPr algn="ctr"/>
                      <a:r>
                        <a:rPr lang="en-US" dirty="0">
                          <a:solidFill>
                            <a:srgbClr val="010022"/>
                          </a:solidFill>
                        </a:rPr>
                        <a:t>P</a:t>
                      </a:r>
                    </a:p>
                  </a:txBody>
                  <a:tcPr anchor="ctr"/>
                </a:tc>
                <a:tc>
                  <a:txBody>
                    <a:bodyPr/>
                    <a:lstStyle/>
                    <a:p>
                      <a:pPr algn="ctr"/>
                      <a:r>
                        <a:rPr lang="en-US" dirty="0">
                          <a:solidFill>
                            <a:srgbClr val="010022"/>
                          </a:solidFill>
                        </a:rPr>
                        <a:t>10</a:t>
                      </a:r>
                      <a:r>
                        <a:rPr lang="en-US" baseline="30000" dirty="0">
                          <a:solidFill>
                            <a:srgbClr val="010022"/>
                          </a:solidFill>
                        </a:rPr>
                        <a:t>15</a:t>
                      </a:r>
                      <a:endParaRPr lang="en-US" dirty="0">
                        <a:solidFill>
                          <a:srgbClr val="010022"/>
                        </a:solidFill>
                      </a:endParaRPr>
                    </a:p>
                  </a:txBody>
                  <a:tcPr anchor="ctr"/>
                </a:tc>
                <a:tc>
                  <a:txBody>
                    <a:bodyPr/>
                    <a:lstStyle/>
                    <a:p>
                      <a:pPr algn="ctr"/>
                      <a:r>
                        <a:rPr lang="en-US" dirty="0">
                          <a:solidFill>
                            <a:srgbClr val="010022"/>
                          </a:solidFill>
                        </a:rPr>
                        <a:t>PiB</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2</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50</a:t>
                      </a:r>
                      <a:endParaRPr lang="en-US" dirty="0">
                        <a:solidFill>
                          <a:srgbClr val="010022"/>
                        </a:solidFill>
                      </a:endParaRPr>
                    </a:p>
                  </a:txBody>
                  <a:tcPr anchor="ctr"/>
                </a:tc>
                <a:tc>
                  <a:txBody>
                    <a:bodyPr/>
                    <a:lstStyle/>
                    <a:p>
                      <a:pPr algn="r"/>
                      <a:r>
                        <a:rPr lang="en-US" dirty="0">
                          <a:solidFill>
                            <a:srgbClr val="010022"/>
                          </a:solidFill>
                        </a:rPr>
                        <a:t>1,125,899,906,842,624</a:t>
                      </a:r>
                    </a:p>
                  </a:txBody>
                  <a:tcPr anchor="ctr"/>
                </a:tc>
                <a:extLst>
                  <a:ext uri="{0D108BD9-81ED-4DB2-BD59-A6C34878D82A}">
                    <a16:rowId xmlns:a16="http://schemas.microsoft.com/office/drawing/2014/main" val="2231320861"/>
                  </a:ext>
                </a:extLst>
              </a:tr>
              <a:tr h="501232">
                <a:tc>
                  <a:txBody>
                    <a:bodyPr/>
                    <a:lstStyle/>
                    <a:p>
                      <a:pPr algn="ctr"/>
                      <a:r>
                        <a:rPr lang="en-US" dirty="0" err="1">
                          <a:solidFill>
                            <a:srgbClr val="010022"/>
                          </a:solidFill>
                        </a:rPr>
                        <a:t>Exa</a:t>
                      </a:r>
                      <a:endParaRPr lang="en-US" dirty="0">
                        <a:solidFill>
                          <a:srgbClr val="010022"/>
                        </a:solidFill>
                      </a:endParaRPr>
                    </a:p>
                  </a:txBody>
                  <a:tcPr anchor="ctr"/>
                </a:tc>
                <a:tc>
                  <a:txBody>
                    <a:bodyPr/>
                    <a:lstStyle/>
                    <a:p>
                      <a:pPr algn="ctr"/>
                      <a:r>
                        <a:rPr lang="en-US" dirty="0">
                          <a:solidFill>
                            <a:srgbClr val="010022"/>
                          </a:solidFill>
                        </a:rPr>
                        <a:t>X</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10</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18</a:t>
                      </a:r>
                      <a:endParaRPr lang="en-US" dirty="0">
                        <a:solidFill>
                          <a:srgbClr val="010022"/>
                        </a:solidFill>
                      </a:endParaRPr>
                    </a:p>
                  </a:txBody>
                  <a:tcPr anchor="ctr"/>
                </a:tc>
                <a:tc>
                  <a:txBody>
                    <a:bodyPr/>
                    <a:lstStyle/>
                    <a:p>
                      <a:pPr algn="ctr"/>
                      <a:r>
                        <a:rPr lang="en-US" dirty="0">
                          <a:solidFill>
                            <a:srgbClr val="010022"/>
                          </a:solidFill>
                        </a:rPr>
                        <a:t>EiB</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2</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60</a:t>
                      </a:r>
                      <a:endParaRPr lang="en-US" dirty="0">
                        <a:solidFill>
                          <a:srgbClr val="010022"/>
                        </a:solidFill>
                      </a:endParaRPr>
                    </a:p>
                  </a:txBody>
                  <a:tcPr anchor="ctr"/>
                </a:tc>
                <a:tc>
                  <a:txBody>
                    <a:bodyPr/>
                    <a:lstStyle/>
                    <a:p>
                      <a:pPr algn="r"/>
                      <a:r>
                        <a:rPr lang="en-US" dirty="0">
                          <a:solidFill>
                            <a:srgbClr val="010022"/>
                          </a:solidFill>
                        </a:rPr>
                        <a:t>1,152,921,504,606,846,976</a:t>
                      </a:r>
                    </a:p>
                  </a:txBody>
                  <a:tcPr anchor="ctr"/>
                </a:tc>
                <a:extLst>
                  <a:ext uri="{0D108BD9-81ED-4DB2-BD59-A6C34878D82A}">
                    <a16:rowId xmlns:a16="http://schemas.microsoft.com/office/drawing/2014/main" val="581664862"/>
                  </a:ext>
                </a:extLst>
              </a:tr>
              <a:tr h="501232">
                <a:tc>
                  <a:txBody>
                    <a:bodyPr/>
                    <a:lstStyle/>
                    <a:p>
                      <a:pPr algn="ctr"/>
                      <a:r>
                        <a:rPr lang="en-US" dirty="0">
                          <a:solidFill>
                            <a:srgbClr val="010022"/>
                          </a:solidFill>
                        </a:rPr>
                        <a:t>Zetta</a:t>
                      </a:r>
                    </a:p>
                  </a:txBody>
                  <a:tcPr anchor="ctr"/>
                </a:tc>
                <a:tc>
                  <a:txBody>
                    <a:bodyPr/>
                    <a:lstStyle/>
                    <a:p>
                      <a:pPr algn="ctr"/>
                      <a:r>
                        <a:rPr lang="en-US" dirty="0">
                          <a:solidFill>
                            <a:srgbClr val="010022"/>
                          </a:solidFill>
                        </a:rPr>
                        <a:t>Z</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10</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21</a:t>
                      </a:r>
                      <a:endParaRPr lang="en-US" dirty="0">
                        <a:solidFill>
                          <a:srgbClr val="010022"/>
                        </a:solidFill>
                      </a:endParaRPr>
                    </a:p>
                  </a:txBody>
                  <a:tcPr anchor="ctr"/>
                </a:tc>
                <a:tc>
                  <a:txBody>
                    <a:bodyPr/>
                    <a:lstStyle/>
                    <a:p>
                      <a:pPr algn="ctr"/>
                      <a:r>
                        <a:rPr lang="en-US" dirty="0">
                          <a:solidFill>
                            <a:srgbClr val="010022"/>
                          </a:solidFill>
                        </a:rPr>
                        <a:t>ZiB</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2</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70</a:t>
                      </a:r>
                      <a:endParaRPr lang="en-US" dirty="0">
                        <a:solidFill>
                          <a:srgbClr val="010022"/>
                        </a:solidFill>
                      </a:endParaRPr>
                    </a:p>
                  </a:txBody>
                  <a:tcPr anchor="ctr"/>
                </a:tc>
                <a:tc>
                  <a:txBody>
                    <a:bodyPr/>
                    <a:lstStyle/>
                    <a:p>
                      <a:pPr algn="r"/>
                      <a:r>
                        <a:rPr lang="en-US" dirty="0">
                          <a:solidFill>
                            <a:srgbClr val="010022"/>
                          </a:solidFill>
                        </a:rPr>
                        <a:t>1,180,591,620,717,411,303,424</a:t>
                      </a:r>
                    </a:p>
                  </a:txBody>
                  <a:tcPr anchor="ctr"/>
                </a:tc>
                <a:extLst>
                  <a:ext uri="{0D108BD9-81ED-4DB2-BD59-A6C34878D82A}">
                    <a16:rowId xmlns:a16="http://schemas.microsoft.com/office/drawing/2014/main" val="3767319534"/>
                  </a:ext>
                </a:extLst>
              </a:tr>
              <a:tr h="501232">
                <a:tc>
                  <a:txBody>
                    <a:bodyPr/>
                    <a:lstStyle/>
                    <a:p>
                      <a:pPr algn="ctr"/>
                      <a:r>
                        <a:rPr lang="en-US" dirty="0" err="1">
                          <a:solidFill>
                            <a:srgbClr val="010022"/>
                          </a:solidFill>
                        </a:rPr>
                        <a:t>Yotta</a:t>
                      </a:r>
                      <a:endParaRPr lang="en-US" dirty="0">
                        <a:solidFill>
                          <a:srgbClr val="010022"/>
                        </a:solidFill>
                      </a:endParaRPr>
                    </a:p>
                  </a:txBody>
                  <a:tcPr anchor="ctr"/>
                </a:tc>
                <a:tc>
                  <a:txBody>
                    <a:bodyPr/>
                    <a:lstStyle/>
                    <a:p>
                      <a:pPr algn="ctr"/>
                      <a:r>
                        <a:rPr lang="en-US" dirty="0">
                          <a:solidFill>
                            <a:srgbClr val="010022"/>
                          </a:solidFill>
                        </a:rPr>
                        <a:t>Y</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10</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24</a:t>
                      </a:r>
                      <a:endParaRPr lang="en-US" dirty="0">
                        <a:solidFill>
                          <a:srgbClr val="010022"/>
                        </a:solidFill>
                      </a:endParaRPr>
                    </a:p>
                  </a:txBody>
                  <a:tcPr anchor="ctr"/>
                </a:tc>
                <a:tc>
                  <a:txBody>
                    <a:bodyPr/>
                    <a:lstStyle/>
                    <a:p>
                      <a:pPr algn="ctr"/>
                      <a:r>
                        <a:rPr lang="en-US" dirty="0" err="1">
                          <a:solidFill>
                            <a:srgbClr val="010022"/>
                          </a:solidFill>
                        </a:rPr>
                        <a:t>YiB</a:t>
                      </a:r>
                      <a:endParaRPr lang="en-US" dirty="0">
                        <a:solidFill>
                          <a:srgbClr val="010022"/>
                        </a:solidFill>
                      </a:endParaRP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2</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80</a:t>
                      </a:r>
                      <a:endParaRPr lang="en-US" dirty="0">
                        <a:solidFill>
                          <a:srgbClr val="010022"/>
                        </a:solidFill>
                      </a:endParaRPr>
                    </a:p>
                  </a:txBody>
                  <a:tcPr anchor="ctr"/>
                </a:tc>
                <a:tc>
                  <a:txBody>
                    <a:bodyPr/>
                    <a:lstStyle/>
                    <a:p>
                      <a:pPr algn="r"/>
                      <a:r>
                        <a:rPr lang="en-US" dirty="0">
                          <a:solidFill>
                            <a:srgbClr val="010022"/>
                          </a:solidFill>
                        </a:rPr>
                        <a:t>1,208,925,819,614,629,174,706,176</a:t>
                      </a:r>
                    </a:p>
                  </a:txBody>
                  <a:tcPr anchor="ctr"/>
                </a:tc>
                <a:extLst>
                  <a:ext uri="{0D108BD9-81ED-4DB2-BD59-A6C34878D82A}">
                    <a16:rowId xmlns:a16="http://schemas.microsoft.com/office/drawing/2014/main" val="1550556961"/>
                  </a:ext>
                </a:extLst>
              </a:tr>
              <a:tr h="501232">
                <a:tc>
                  <a:txBody>
                    <a:bodyPr/>
                    <a:lstStyle/>
                    <a:p>
                      <a:pPr algn="ctr"/>
                      <a:r>
                        <a:rPr lang="en-US" dirty="0">
                          <a:solidFill>
                            <a:srgbClr val="010022"/>
                          </a:solidFill>
                        </a:rPr>
                        <a:t>Hella?</a:t>
                      </a:r>
                    </a:p>
                  </a:txBody>
                  <a:tcPr anchor="ctr"/>
                </a:tc>
                <a:tc>
                  <a:txBody>
                    <a:bodyPr/>
                    <a:lstStyle/>
                    <a:p>
                      <a:pPr algn="ctr"/>
                      <a:r>
                        <a:rPr lang="en-US" dirty="0">
                          <a:solidFill>
                            <a:srgbClr val="010022"/>
                          </a:solidFill>
                        </a:rPr>
                        <a:t>H</a:t>
                      </a: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10</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27</a:t>
                      </a:r>
                      <a:endParaRPr lang="en-US" dirty="0">
                        <a:solidFill>
                          <a:srgbClr val="010022"/>
                        </a:solidFill>
                      </a:endParaRPr>
                    </a:p>
                  </a:txBody>
                  <a:tcPr anchor="ctr"/>
                </a:tc>
                <a:tc>
                  <a:txBody>
                    <a:bodyPr/>
                    <a:lstStyle/>
                    <a:p>
                      <a:pPr algn="ctr"/>
                      <a:r>
                        <a:rPr lang="en-US" dirty="0" err="1">
                          <a:solidFill>
                            <a:srgbClr val="010022"/>
                          </a:solidFill>
                        </a:rPr>
                        <a:t>HiB</a:t>
                      </a:r>
                      <a:endParaRPr lang="en-US" dirty="0">
                        <a:solidFill>
                          <a:srgbClr val="010022"/>
                        </a:solidFill>
                      </a:endParaRPr>
                    </a:p>
                  </a:txBody>
                  <a:tcPr anchor="ctr"/>
                </a:tc>
                <a:tc>
                  <a:txBody>
                    <a:bodyPr/>
                    <a:lstStyle/>
                    <a:p>
                      <a:pPr algn="ctr"/>
                      <a:r>
                        <a:rPr kumimoji="0" lang="en-US" sz="1800" b="0" i="0" u="none" strike="noStrike" kern="1200" cap="none" spc="0" normalizeH="0" baseline="0" noProof="0" dirty="0">
                          <a:ln>
                            <a:noFill/>
                          </a:ln>
                          <a:solidFill>
                            <a:srgbClr val="010022"/>
                          </a:solidFill>
                          <a:effectLst/>
                          <a:uLnTx/>
                          <a:uFillTx/>
                          <a:latin typeface="Arial" panose="020B0604020202020204"/>
                          <a:ea typeface="+mn-ea"/>
                          <a:cs typeface="+mn-cs"/>
                        </a:rPr>
                        <a:t>2</a:t>
                      </a:r>
                      <a:r>
                        <a:rPr kumimoji="0" lang="en-US" sz="1800" b="0" i="0" u="none" strike="noStrike" kern="1200" cap="none" spc="0" normalizeH="0" baseline="30000" noProof="0" dirty="0">
                          <a:ln>
                            <a:noFill/>
                          </a:ln>
                          <a:solidFill>
                            <a:srgbClr val="010022"/>
                          </a:solidFill>
                          <a:effectLst/>
                          <a:uLnTx/>
                          <a:uFillTx/>
                          <a:latin typeface="Arial" panose="020B0604020202020204"/>
                          <a:ea typeface="+mn-ea"/>
                          <a:cs typeface="+mn-cs"/>
                        </a:rPr>
                        <a:t>90</a:t>
                      </a:r>
                      <a:endParaRPr lang="en-US" dirty="0">
                        <a:solidFill>
                          <a:srgbClr val="010022"/>
                        </a:solidFill>
                      </a:endParaRPr>
                    </a:p>
                  </a:txBody>
                  <a:tcPr anchor="ctr"/>
                </a:tc>
                <a:tc>
                  <a:txBody>
                    <a:bodyPr/>
                    <a:lstStyle/>
                    <a:p>
                      <a:pPr algn="r"/>
                      <a:r>
                        <a:rPr lang="en-US" dirty="0">
                          <a:solidFill>
                            <a:srgbClr val="010022"/>
                          </a:solidFill>
                        </a:rPr>
                        <a:t>1,237,940,039,285,380,274,899,124,224</a:t>
                      </a:r>
                    </a:p>
                  </a:txBody>
                  <a:tcPr anchor="ctr"/>
                </a:tc>
                <a:extLst>
                  <a:ext uri="{0D108BD9-81ED-4DB2-BD59-A6C34878D82A}">
                    <a16:rowId xmlns:a16="http://schemas.microsoft.com/office/drawing/2014/main" val="3666962389"/>
                  </a:ext>
                </a:extLst>
              </a:tr>
            </a:tbl>
          </a:graphicData>
        </a:graphic>
      </p:graphicFrame>
      <p:sp>
        <p:nvSpPr>
          <p:cNvPr id="12" name="Rectangle 11">
            <a:extLst>
              <a:ext uri="{FF2B5EF4-FFF2-40B4-BE49-F238E27FC236}">
                <a16:creationId xmlns:a16="http://schemas.microsoft.com/office/drawing/2014/main" id="{14370788-4427-7603-FA4C-B7B928F1DC98}"/>
              </a:ext>
              <a:ext uri="{C183D7F6-B498-43B3-948B-1728B52AA6E4}">
                <adec:decorative xmlns:adec="http://schemas.microsoft.com/office/drawing/2017/decorative" val="1"/>
              </a:ext>
            </a:extLst>
          </p:cNvPr>
          <p:cNvSpPr/>
          <p:nvPr/>
        </p:nvSpPr>
        <p:spPr>
          <a:xfrm>
            <a:off x="609601" y="1758005"/>
            <a:ext cx="10588831" cy="486888"/>
          </a:xfrm>
          <a:prstGeom prst="rect">
            <a:avLst/>
          </a:prstGeom>
          <a:noFill/>
          <a:ln w="762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500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1423015" y="4141511"/>
            <a:ext cx="3242770" cy="618631"/>
          </a:xfrm>
        </p:spPr>
        <p:txBody>
          <a:bodyPr/>
          <a:lstStyle/>
          <a:p>
            <a:pPr algn="ctr"/>
            <a:r>
              <a:rPr lang="en-US" dirty="0"/>
              <a:t>The Boot Process</a:t>
            </a:r>
          </a:p>
        </p:txBody>
      </p:sp>
      <p:sp>
        <p:nvSpPr>
          <p:cNvPr id="7" name="Oval 6">
            <a:extLst>
              <a:ext uri="{FF2B5EF4-FFF2-40B4-BE49-F238E27FC236}">
                <a16:creationId xmlns:a16="http://schemas.microsoft.com/office/drawing/2014/main" id="{E9AE0140-EC3B-0A6B-9B30-652AD16F187E}"/>
              </a:ext>
              <a:ext uri="{C183D7F6-B498-43B3-948B-1728B52AA6E4}">
                <adec:decorative xmlns:adec="http://schemas.microsoft.com/office/drawing/2017/decorative" val="1"/>
              </a:ext>
            </a:extLst>
          </p:cNvPr>
          <p:cNvSpPr/>
          <p:nvPr/>
        </p:nvSpPr>
        <p:spPr>
          <a:xfrm>
            <a:off x="1766181" y="1301262"/>
            <a:ext cx="2556438" cy="2560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Internet with solid fill">
            <a:extLst>
              <a:ext uri="{FF2B5EF4-FFF2-40B4-BE49-F238E27FC236}">
                <a16:creationId xmlns:a16="http://schemas.microsoft.com/office/drawing/2014/main" id="{620BD8AE-A9FE-3862-AB16-64BD836A6D0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54640" y="1691662"/>
            <a:ext cx="1779520" cy="1779520"/>
          </a:xfrm>
          <a:prstGeom prst="rect">
            <a:avLst/>
          </a:prstGeom>
        </p:spPr>
      </p:pic>
      <p:pic>
        <p:nvPicPr>
          <p:cNvPr id="3" name="Picture 2" descr="Hiking boots walk the trail">
            <a:extLst>
              <a:ext uri="{FF2B5EF4-FFF2-40B4-BE49-F238E27FC236}">
                <a16:creationId xmlns:a16="http://schemas.microsoft.com/office/drawing/2014/main" id="{69F0705E-29C0-20BD-8B69-EDF681270B8F}"/>
              </a:ext>
            </a:extLst>
          </p:cNvPr>
          <p:cNvPicPr>
            <a:picLocks noChangeAspect="1"/>
          </p:cNvPicPr>
          <p:nvPr/>
        </p:nvPicPr>
        <p:blipFill rotWithShape="1">
          <a:blip r:embed="rId5">
            <a:extLst>
              <a:ext uri="{28A0092B-C50C-407E-A947-70E740481C1C}">
                <a14:useLocalDpi xmlns:a14="http://schemas.microsoft.com/office/drawing/2010/main" val="0"/>
              </a:ext>
            </a:extLst>
          </a:blip>
          <a:srcRect l="40764"/>
          <a:stretch/>
        </p:blipFill>
        <p:spPr>
          <a:xfrm>
            <a:off x="6096000" y="0"/>
            <a:ext cx="6096000" cy="6858000"/>
          </a:xfrm>
          <a:prstGeom prst="rect">
            <a:avLst/>
          </a:prstGeom>
        </p:spPr>
      </p:pic>
    </p:spTree>
    <p:extLst>
      <p:ext uri="{BB962C8B-B14F-4D97-AF65-F5344CB8AC3E}">
        <p14:creationId xmlns:p14="http://schemas.microsoft.com/office/powerpoint/2010/main" val="1962384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I386 Boot Process</a:t>
            </a:r>
          </a:p>
        </p:txBody>
      </p:sp>
      <p:pic>
        <p:nvPicPr>
          <p:cNvPr id="30" name="Picture 29" descr="Image of an Intel i386 chip">
            <a:extLst>
              <a:ext uri="{FF2B5EF4-FFF2-40B4-BE49-F238E27FC236}">
                <a16:creationId xmlns:a16="http://schemas.microsoft.com/office/drawing/2014/main" id="{D1BF73BF-B379-0992-2465-9B99753AFD9E}"/>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l="38" r="38"/>
          <a:stretch/>
        </p:blipFill>
        <p:spPr>
          <a:xfrm>
            <a:off x="616801" y="1411544"/>
            <a:ext cx="4869599" cy="4891293"/>
          </a:xfrm>
          <a:prstGeom prst="rect">
            <a:avLst/>
          </a:prstGeom>
        </p:spPr>
      </p:pic>
      <p:sp>
        <p:nvSpPr>
          <p:cNvPr id="4" name="TextBox 3">
            <a:extLst>
              <a:ext uri="{FF2B5EF4-FFF2-40B4-BE49-F238E27FC236}">
                <a16:creationId xmlns:a16="http://schemas.microsoft.com/office/drawing/2014/main" id="{49531B6A-10DF-9F57-D2B2-7493802267B2}"/>
              </a:ext>
              <a:ext uri="{C183D7F6-B498-43B3-948B-1728B52AA6E4}">
                <adec:decorative xmlns:adec="http://schemas.microsoft.com/office/drawing/2017/decorative" val="1"/>
              </a:ext>
            </a:extLst>
          </p:cNvPr>
          <p:cNvSpPr txBox="1"/>
          <p:nvPr/>
        </p:nvSpPr>
        <p:spPr>
          <a:xfrm>
            <a:off x="4674576" y="6087393"/>
            <a:ext cx="851516" cy="215444"/>
          </a:xfrm>
          <a:prstGeom prst="rect">
            <a:avLst/>
          </a:prstGeom>
          <a:noFill/>
        </p:spPr>
        <p:txBody>
          <a:bodyPr wrap="none" rtlCol="0">
            <a:spAutoFit/>
          </a:bodyPr>
          <a:lstStyle/>
          <a:p>
            <a:pPr algn="r"/>
            <a:r>
              <a:rPr lang="en-US" sz="800" dirty="0">
                <a:solidFill>
                  <a:srgbClr val="010022"/>
                </a:solidFill>
              </a:rPr>
              <a:t>(</a:t>
            </a:r>
            <a:r>
              <a:rPr lang="en-US" sz="800" dirty="0" err="1">
                <a:solidFill>
                  <a:srgbClr val="010022"/>
                </a:solidFill>
              </a:rPr>
              <a:t>Lanzet</a:t>
            </a:r>
            <a:r>
              <a:rPr lang="en-US" sz="800" dirty="0">
                <a:solidFill>
                  <a:srgbClr val="010022"/>
                </a:solidFill>
              </a:rPr>
              <a:t>, 2009)</a:t>
            </a:r>
          </a:p>
        </p:txBody>
      </p:sp>
      <p:pic>
        <p:nvPicPr>
          <p:cNvPr id="3" name="Picture 2" descr="Sliced bread at three stages of toasting">
            <a:extLst>
              <a:ext uri="{FF2B5EF4-FFF2-40B4-BE49-F238E27FC236}">
                <a16:creationId xmlns:a16="http://schemas.microsoft.com/office/drawing/2014/main" id="{7EDF1F93-402F-83DE-A2CB-26670A5A8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802411" y="2081020"/>
            <a:ext cx="6858002" cy="2695962"/>
          </a:xfrm>
          <a:prstGeom prst="rect">
            <a:avLst/>
          </a:prstGeom>
        </p:spPr>
      </p:pic>
    </p:spTree>
    <p:extLst>
      <p:ext uri="{BB962C8B-B14F-4D97-AF65-F5344CB8AC3E}">
        <p14:creationId xmlns:p14="http://schemas.microsoft.com/office/powerpoint/2010/main" val="7733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a:xfrm>
            <a:off x="609600" y="555163"/>
            <a:ext cx="10972800" cy="849463"/>
          </a:xfrm>
        </p:spPr>
        <p:txBody>
          <a:bodyPr/>
          <a:lstStyle/>
          <a:p>
            <a:r>
              <a:rPr lang="en-US" dirty="0"/>
              <a:t>I386 Boot Process - BIOS</a:t>
            </a:r>
          </a:p>
        </p:txBody>
      </p:sp>
      <p:sp>
        <p:nvSpPr>
          <p:cNvPr id="30" name="Text Placeholder 1">
            <a:extLst>
              <a:ext uri="{FF2B5EF4-FFF2-40B4-BE49-F238E27FC236}">
                <a16:creationId xmlns:a16="http://schemas.microsoft.com/office/drawing/2014/main" id="{1767E0F4-5B4F-9CBB-1500-70CDDAD96CF9}"/>
              </a:ext>
            </a:extLst>
          </p:cNvPr>
          <p:cNvSpPr txBox="1">
            <a:spLocks/>
          </p:cNvSpPr>
          <p:nvPr/>
        </p:nvSpPr>
        <p:spPr>
          <a:xfrm>
            <a:off x="1206500" y="1899906"/>
            <a:ext cx="3717192" cy="36933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Execute BIOS Init (drivers, etc.).</a:t>
            </a:r>
          </a:p>
        </p:txBody>
      </p:sp>
      <p:grpSp>
        <p:nvGrpSpPr>
          <p:cNvPr id="31" name="Group 30">
            <a:extLst>
              <a:ext uri="{FF2B5EF4-FFF2-40B4-BE49-F238E27FC236}">
                <a16:creationId xmlns:a16="http://schemas.microsoft.com/office/drawing/2014/main" id="{24D184BD-1713-FF66-E6DE-DF3FD4AB517D}"/>
              </a:ext>
              <a:ext uri="{C183D7F6-B498-43B3-948B-1728B52AA6E4}">
                <adec:decorative xmlns:adec="http://schemas.microsoft.com/office/drawing/2017/decorative" val="1"/>
              </a:ext>
            </a:extLst>
          </p:cNvPr>
          <p:cNvGrpSpPr/>
          <p:nvPr/>
        </p:nvGrpSpPr>
        <p:grpSpPr>
          <a:xfrm>
            <a:off x="722965" y="1853740"/>
            <a:ext cx="416693" cy="461665"/>
            <a:chOff x="875365" y="3406513"/>
            <a:chExt cx="416693" cy="461665"/>
          </a:xfrm>
        </p:grpSpPr>
        <p:sp>
          <p:nvSpPr>
            <p:cNvPr id="32" name="Oval 31">
              <a:extLst>
                <a:ext uri="{FF2B5EF4-FFF2-40B4-BE49-F238E27FC236}">
                  <a16:creationId xmlns:a16="http://schemas.microsoft.com/office/drawing/2014/main" id="{765F3025-17F7-00DF-ABAD-8E8B74ECC295}"/>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301B2489-F78A-E2E1-502F-255870D34474}"/>
                </a:ext>
              </a:extLst>
            </p:cNvPr>
            <p:cNvSpPr txBox="1"/>
            <p:nvPr/>
          </p:nvSpPr>
          <p:spPr>
            <a:xfrm>
              <a:off x="888786" y="3406513"/>
              <a:ext cx="389850"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3" name="Text Placeholder 1">
            <a:extLst>
              <a:ext uri="{FF2B5EF4-FFF2-40B4-BE49-F238E27FC236}">
                <a16:creationId xmlns:a16="http://schemas.microsoft.com/office/drawing/2014/main" id="{B70EC015-CACC-E92E-2B63-4CE1C5854AEF}"/>
              </a:ext>
            </a:extLst>
          </p:cNvPr>
          <p:cNvSpPr txBox="1">
            <a:spLocks/>
          </p:cNvSpPr>
          <p:nvPr/>
        </p:nvSpPr>
        <p:spPr>
          <a:xfrm>
            <a:off x="1206500" y="2522324"/>
            <a:ext cx="3717192" cy="36933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Run Power-On Self Test (POST).</a:t>
            </a:r>
          </a:p>
        </p:txBody>
      </p:sp>
      <p:grpSp>
        <p:nvGrpSpPr>
          <p:cNvPr id="14" name="Group 13">
            <a:extLst>
              <a:ext uri="{FF2B5EF4-FFF2-40B4-BE49-F238E27FC236}">
                <a16:creationId xmlns:a16="http://schemas.microsoft.com/office/drawing/2014/main" id="{9B0B14BF-843D-2056-D716-2068AACC97AE}"/>
              </a:ext>
              <a:ext uri="{C183D7F6-B498-43B3-948B-1728B52AA6E4}">
                <adec:decorative xmlns:adec="http://schemas.microsoft.com/office/drawing/2017/decorative" val="1"/>
              </a:ext>
            </a:extLst>
          </p:cNvPr>
          <p:cNvGrpSpPr/>
          <p:nvPr/>
        </p:nvGrpSpPr>
        <p:grpSpPr>
          <a:xfrm>
            <a:off x="722965" y="2476158"/>
            <a:ext cx="416693" cy="461665"/>
            <a:chOff x="875365" y="3406513"/>
            <a:chExt cx="416693" cy="461665"/>
          </a:xfrm>
        </p:grpSpPr>
        <p:sp>
          <p:nvSpPr>
            <p:cNvPr id="15" name="Oval 14">
              <a:extLst>
                <a:ext uri="{FF2B5EF4-FFF2-40B4-BE49-F238E27FC236}">
                  <a16:creationId xmlns:a16="http://schemas.microsoft.com/office/drawing/2014/main" id="{D65F7CD9-A6BA-8442-435D-231082FB321B}"/>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C29B4D6F-73B0-0ABE-D7F0-5BE69B90CA21}"/>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2</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17" name="Text Placeholder 1">
            <a:extLst>
              <a:ext uri="{FF2B5EF4-FFF2-40B4-BE49-F238E27FC236}">
                <a16:creationId xmlns:a16="http://schemas.microsoft.com/office/drawing/2014/main" id="{D533BF09-1A5C-8AC1-9F3B-513088E58ACC}"/>
              </a:ext>
            </a:extLst>
          </p:cNvPr>
          <p:cNvSpPr txBox="1">
            <a:spLocks/>
          </p:cNvSpPr>
          <p:nvPr/>
        </p:nvSpPr>
        <p:spPr>
          <a:xfrm>
            <a:off x="1206500" y="3144742"/>
            <a:ext cx="3328136"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Get boot device via NVRAM (no standard).</a:t>
            </a:r>
          </a:p>
        </p:txBody>
      </p:sp>
      <p:grpSp>
        <p:nvGrpSpPr>
          <p:cNvPr id="18" name="Group 17">
            <a:extLst>
              <a:ext uri="{FF2B5EF4-FFF2-40B4-BE49-F238E27FC236}">
                <a16:creationId xmlns:a16="http://schemas.microsoft.com/office/drawing/2014/main" id="{9AD75FE6-6B04-E728-E912-3760272917B6}"/>
              </a:ext>
              <a:ext uri="{C183D7F6-B498-43B3-948B-1728B52AA6E4}">
                <adec:decorative xmlns:adec="http://schemas.microsoft.com/office/drawing/2017/decorative" val="1"/>
              </a:ext>
            </a:extLst>
          </p:cNvPr>
          <p:cNvGrpSpPr/>
          <p:nvPr/>
        </p:nvGrpSpPr>
        <p:grpSpPr>
          <a:xfrm>
            <a:off x="722965" y="3237075"/>
            <a:ext cx="416693" cy="461665"/>
            <a:chOff x="875365" y="3406513"/>
            <a:chExt cx="416693" cy="461665"/>
          </a:xfrm>
        </p:grpSpPr>
        <p:sp>
          <p:nvSpPr>
            <p:cNvPr id="19" name="Oval 18">
              <a:extLst>
                <a:ext uri="{FF2B5EF4-FFF2-40B4-BE49-F238E27FC236}">
                  <a16:creationId xmlns:a16="http://schemas.microsoft.com/office/drawing/2014/main" id="{A494365C-F7BD-5B03-4A65-82A52F6D29AA}"/>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8519CD05-7A77-37AA-0337-E86FC09A80E4}"/>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3</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21" name="Text Placeholder 1">
            <a:extLst>
              <a:ext uri="{FF2B5EF4-FFF2-40B4-BE49-F238E27FC236}">
                <a16:creationId xmlns:a16="http://schemas.microsoft.com/office/drawing/2014/main" id="{1C3367C3-07EC-D76A-A7E2-4B81586DFE8D}"/>
              </a:ext>
            </a:extLst>
          </p:cNvPr>
          <p:cNvSpPr txBox="1">
            <a:spLocks/>
          </p:cNvSpPr>
          <p:nvPr/>
        </p:nvSpPr>
        <p:spPr>
          <a:xfrm>
            <a:off x="1206500" y="4044159"/>
            <a:ext cx="3717192"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Load “Boot Sector” into volatile RAM.</a:t>
            </a:r>
          </a:p>
        </p:txBody>
      </p:sp>
      <p:grpSp>
        <p:nvGrpSpPr>
          <p:cNvPr id="22" name="Group 21">
            <a:extLst>
              <a:ext uri="{FF2B5EF4-FFF2-40B4-BE49-F238E27FC236}">
                <a16:creationId xmlns:a16="http://schemas.microsoft.com/office/drawing/2014/main" id="{B3B7B159-52F4-6E4E-D1B5-8148D0178B9C}"/>
              </a:ext>
              <a:ext uri="{C183D7F6-B498-43B3-948B-1728B52AA6E4}">
                <adec:decorative xmlns:adec="http://schemas.microsoft.com/office/drawing/2017/decorative" val="1"/>
              </a:ext>
            </a:extLst>
          </p:cNvPr>
          <p:cNvGrpSpPr/>
          <p:nvPr/>
        </p:nvGrpSpPr>
        <p:grpSpPr>
          <a:xfrm>
            <a:off x="722965" y="4136492"/>
            <a:ext cx="416693" cy="461665"/>
            <a:chOff x="875365" y="3406513"/>
            <a:chExt cx="416693" cy="461665"/>
          </a:xfrm>
        </p:grpSpPr>
        <p:sp>
          <p:nvSpPr>
            <p:cNvPr id="23" name="Oval 22">
              <a:extLst>
                <a:ext uri="{FF2B5EF4-FFF2-40B4-BE49-F238E27FC236}">
                  <a16:creationId xmlns:a16="http://schemas.microsoft.com/office/drawing/2014/main" id="{57AAB29C-7C94-E00E-D09A-7B09CB0C5EF4}"/>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A03F056E-5330-F4C7-7ACD-E409FEDD754D}"/>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4</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25" name="Text Placeholder 1">
            <a:extLst>
              <a:ext uri="{FF2B5EF4-FFF2-40B4-BE49-F238E27FC236}">
                <a16:creationId xmlns:a16="http://schemas.microsoft.com/office/drawing/2014/main" id="{71985C91-FFC4-BD3F-B100-4C269B3B724A}"/>
              </a:ext>
            </a:extLst>
          </p:cNvPr>
          <p:cNvSpPr txBox="1">
            <a:spLocks/>
          </p:cNvSpPr>
          <p:nvPr/>
        </p:nvSpPr>
        <p:spPr>
          <a:xfrm>
            <a:off x="1206500" y="4943576"/>
            <a:ext cx="3717192"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Execute Boot Block program from the Boot Sector (one block).</a:t>
            </a:r>
          </a:p>
        </p:txBody>
      </p:sp>
      <p:grpSp>
        <p:nvGrpSpPr>
          <p:cNvPr id="26" name="Group 25">
            <a:extLst>
              <a:ext uri="{FF2B5EF4-FFF2-40B4-BE49-F238E27FC236}">
                <a16:creationId xmlns:a16="http://schemas.microsoft.com/office/drawing/2014/main" id="{1D89D09E-E7A8-BCAD-38B4-671BBAD54266}"/>
              </a:ext>
              <a:ext uri="{C183D7F6-B498-43B3-948B-1728B52AA6E4}">
                <adec:decorative xmlns:adec="http://schemas.microsoft.com/office/drawing/2017/decorative" val="1"/>
              </a:ext>
            </a:extLst>
          </p:cNvPr>
          <p:cNvGrpSpPr/>
          <p:nvPr/>
        </p:nvGrpSpPr>
        <p:grpSpPr>
          <a:xfrm>
            <a:off x="722965" y="5035909"/>
            <a:ext cx="416693" cy="461665"/>
            <a:chOff x="875365" y="3406513"/>
            <a:chExt cx="416693" cy="461665"/>
          </a:xfrm>
        </p:grpSpPr>
        <p:sp>
          <p:nvSpPr>
            <p:cNvPr id="27" name="Oval 26">
              <a:extLst>
                <a:ext uri="{FF2B5EF4-FFF2-40B4-BE49-F238E27FC236}">
                  <a16:creationId xmlns:a16="http://schemas.microsoft.com/office/drawing/2014/main" id="{26D2C356-71B1-523E-F42E-FFEC35F95F82}"/>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0FFB77D2-2303-9BBA-211D-6D211B1CA218}"/>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5</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35" name="Text Placeholder 1">
            <a:extLst>
              <a:ext uri="{FF2B5EF4-FFF2-40B4-BE49-F238E27FC236}">
                <a16:creationId xmlns:a16="http://schemas.microsoft.com/office/drawing/2014/main" id="{B17C2598-0A0B-ACD9-C989-D460E7F91692}"/>
              </a:ext>
            </a:extLst>
          </p:cNvPr>
          <p:cNvSpPr txBox="1">
            <a:spLocks/>
          </p:cNvSpPr>
          <p:nvPr/>
        </p:nvSpPr>
        <p:spPr>
          <a:xfrm>
            <a:off x="1206500" y="5842991"/>
            <a:ext cx="3717192"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Bootstrap OS with Boot Loader routine (flexible).</a:t>
            </a:r>
          </a:p>
        </p:txBody>
      </p:sp>
      <p:grpSp>
        <p:nvGrpSpPr>
          <p:cNvPr id="40" name="Group 39">
            <a:extLst>
              <a:ext uri="{FF2B5EF4-FFF2-40B4-BE49-F238E27FC236}">
                <a16:creationId xmlns:a16="http://schemas.microsoft.com/office/drawing/2014/main" id="{9B2C6411-3F18-5000-75CE-B99A25D0428E}"/>
              </a:ext>
              <a:ext uri="{C183D7F6-B498-43B3-948B-1728B52AA6E4}">
                <adec:decorative xmlns:adec="http://schemas.microsoft.com/office/drawing/2017/decorative" val="1"/>
              </a:ext>
            </a:extLst>
          </p:cNvPr>
          <p:cNvGrpSpPr/>
          <p:nvPr/>
        </p:nvGrpSpPr>
        <p:grpSpPr>
          <a:xfrm>
            <a:off x="722965" y="5935324"/>
            <a:ext cx="416693" cy="461665"/>
            <a:chOff x="875365" y="3406513"/>
            <a:chExt cx="416693" cy="461665"/>
          </a:xfrm>
        </p:grpSpPr>
        <p:sp>
          <p:nvSpPr>
            <p:cNvPr id="41" name="Oval 40">
              <a:extLst>
                <a:ext uri="{FF2B5EF4-FFF2-40B4-BE49-F238E27FC236}">
                  <a16:creationId xmlns:a16="http://schemas.microsoft.com/office/drawing/2014/main" id="{3D9B3169-41F4-5942-D92C-27C6503F17CC}"/>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42" name="TextBox 41">
              <a:extLst>
                <a:ext uri="{FF2B5EF4-FFF2-40B4-BE49-F238E27FC236}">
                  <a16:creationId xmlns:a16="http://schemas.microsoft.com/office/drawing/2014/main" id="{38672B84-291A-95EF-6852-9AA72F8B1CFD}"/>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6</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cxnSp>
        <p:nvCxnSpPr>
          <p:cNvPr id="76" name="Connector: Elbow 75">
            <a:extLst>
              <a:ext uri="{FF2B5EF4-FFF2-40B4-BE49-F238E27FC236}">
                <a16:creationId xmlns:a16="http://schemas.microsoft.com/office/drawing/2014/main" id="{F6514BFE-ACEB-328F-EB36-5C1593E3E2FF}"/>
              </a:ext>
              <a:ext uri="{C183D7F6-B498-43B3-948B-1728B52AA6E4}">
                <adec:decorative xmlns:adec="http://schemas.microsoft.com/office/drawing/2017/decorative" val="1"/>
              </a:ext>
            </a:extLst>
          </p:cNvPr>
          <p:cNvCxnSpPr>
            <a:cxnSpLocks/>
            <a:stCxn id="39" idx="3"/>
            <a:endCxn id="63" idx="1"/>
          </p:cNvCxnSpPr>
          <p:nvPr/>
        </p:nvCxnSpPr>
        <p:spPr>
          <a:xfrm>
            <a:off x="7639051" y="2113227"/>
            <a:ext cx="240175" cy="2520306"/>
          </a:xfrm>
          <a:prstGeom prst="bentConnector3">
            <a:avLst>
              <a:gd name="adj1" fmla="val 26205"/>
            </a:avLst>
          </a:prstGeom>
          <a:ln w="28575">
            <a:solidFill>
              <a:schemeClr val="accent4">
                <a:lumMod val="7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 Placeholder 1">
            <a:extLst>
              <a:ext uri="{FF2B5EF4-FFF2-40B4-BE49-F238E27FC236}">
                <a16:creationId xmlns:a16="http://schemas.microsoft.com/office/drawing/2014/main" id="{42C69F32-E43E-03AB-5EF8-F0D81D2D0662}"/>
              </a:ext>
            </a:extLst>
          </p:cNvPr>
          <p:cNvSpPr txBox="1">
            <a:spLocks/>
          </p:cNvSpPr>
          <p:nvPr/>
        </p:nvSpPr>
        <p:spPr>
          <a:xfrm>
            <a:off x="610869" y="1185155"/>
            <a:ext cx="10753816" cy="461665"/>
          </a:xfrm>
          <a:prstGeom prst="rect">
            <a:avLst/>
          </a:prstGeom>
        </p:spPr>
        <p:txBody>
          <a:bodyPr vert="horz" wrap="square" lIns="91440" tIns="45720" rIns="91440" bIns="274320" rtlCol="0">
            <a:noAutofit/>
          </a:bodyPr>
          <a:lstStyle>
            <a:lvl1pPr indent="0">
              <a:lnSpc>
                <a:spcPct val="90000"/>
              </a:lnSpc>
              <a:spcBef>
                <a:spcPts val="1000"/>
              </a:spcBef>
              <a:buFont typeface="Arial" panose="020B0604020202020204" pitchFamily="34" charset="0"/>
              <a:buNone/>
              <a:defRPr sz="2800" b="0">
                <a:latin typeface="+mj-lt"/>
              </a:defRPr>
            </a:lvl1pPr>
            <a:lvl2pPr indent="0">
              <a:lnSpc>
                <a:spcPct val="90000"/>
              </a:lnSpc>
              <a:spcBef>
                <a:spcPts val="500"/>
              </a:spcBef>
              <a:buFont typeface="Arial" panose="020B0604020202020204" pitchFamily="34" charset="0"/>
              <a:buNone/>
              <a:defRPr sz="2400">
                <a:solidFill>
                  <a:schemeClr val="tx2"/>
                </a:solidFill>
              </a:defRPr>
            </a:lvl2pPr>
            <a:lvl3pPr marL="1143000" indent="-228600">
              <a:lnSpc>
                <a:spcPct val="90000"/>
              </a:lnSpc>
              <a:spcBef>
                <a:spcPts val="500"/>
              </a:spcBef>
              <a:buFont typeface="Arial" panose="020B0604020202020204" pitchFamily="34" charset="0"/>
              <a:buChar char="•"/>
              <a:defRPr sz="2000">
                <a:solidFill>
                  <a:schemeClr val="tx2"/>
                </a:solidFill>
              </a:defRPr>
            </a:lvl3pPr>
            <a:lvl4pPr marL="1600200" indent="-228600">
              <a:lnSpc>
                <a:spcPct val="90000"/>
              </a:lnSpc>
              <a:spcBef>
                <a:spcPts val="500"/>
              </a:spcBef>
              <a:buFont typeface="Arial" panose="020B0604020202020204" pitchFamily="34" charset="0"/>
              <a:buChar char="•"/>
              <a:defRPr>
                <a:solidFill>
                  <a:schemeClr val="tx2"/>
                </a:solidFill>
              </a:defRPr>
            </a:lvl4pPr>
            <a:lvl5pPr marL="2057400" indent="-228600">
              <a:lnSpc>
                <a:spcPct val="90000"/>
              </a:lnSpc>
              <a:spcBef>
                <a:spcPts val="500"/>
              </a:spcBef>
              <a:buFont typeface="Arial" panose="020B06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BIOS = Binary Input and Output System (Legacy - circa 2017)</a:t>
            </a:r>
          </a:p>
        </p:txBody>
      </p:sp>
      <p:cxnSp>
        <p:nvCxnSpPr>
          <p:cNvPr id="73" name="Connector: Elbow 72">
            <a:extLst>
              <a:ext uri="{FF2B5EF4-FFF2-40B4-BE49-F238E27FC236}">
                <a16:creationId xmlns:a16="http://schemas.microsoft.com/office/drawing/2014/main" id="{AAACC04A-365B-EFF3-0F43-2720561A7CEC}"/>
              </a:ext>
              <a:ext uri="{C183D7F6-B498-43B3-948B-1728B52AA6E4}">
                <adec:decorative xmlns:adec="http://schemas.microsoft.com/office/drawing/2017/decorative" val="1"/>
              </a:ext>
            </a:extLst>
          </p:cNvPr>
          <p:cNvCxnSpPr>
            <a:cxnSpLocks/>
            <a:stCxn id="39" idx="3"/>
            <a:endCxn id="61" idx="1"/>
          </p:cNvCxnSpPr>
          <p:nvPr/>
        </p:nvCxnSpPr>
        <p:spPr>
          <a:xfrm>
            <a:off x="7639051" y="2113227"/>
            <a:ext cx="240175" cy="1062897"/>
          </a:xfrm>
          <a:prstGeom prst="bentConnector3">
            <a:avLst>
              <a:gd name="adj1" fmla="val 50000"/>
            </a:avLst>
          </a:prstGeom>
          <a:ln w="28575">
            <a:solidFill>
              <a:schemeClr val="accent4">
                <a:lumMod val="7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Rounded Rectangle 27">
            <a:extLst>
              <a:ext uri="{FF2B5EF4-FFF2-40B4-BE49-F238E27FC236}">
                <a16:creationId xmlns:a16="http://schemas.microsoft.com/office/drawing/2014/main" id="{2F73AA92-24DB-9DC3-4584-E1F2FDEFACD3}"/>
              </a:ext>
            </a:extLst>
          </p:cNvPr>
          <p:cNvSpPr>
            <a:spLocks/>
          </p:cNvSpPr>
          <p:nvPr/>
        </p:nvSpPr>
        <p:spPr>
          <a:xfrm rot="16200000">
            <a:off x="3971220" y="3963683"/>
            <a:ext cx="2274277" cy="369332"/>
          </a:xfrm>
          <a:prstGeom prst="rect">
            <a:avLst/>
          </a:prstGeom>
          <a:solidFill>
            <a:schemeClr val="tx1"/>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dirty="0">
                <a:solidFill>
                  <a:srgbClr val="010022"/>
                </a:solidFill>
                <a:cs typeface="Calibri" panose="020F0502020204030204" pitchFamily="34" charset="0"/>
              </a:rPr>
              <a:t>Unpartitioned</a:t>
            </a:r>
          </a:p>
        </p:txBody>
      </p:sp>
      <p:sp>
        <p:nvSpPr>
          <p:cNvPr id="50" name="Rounded Rectangle 27">
            <a:extLst>
              <a:ext uri="{FF2B5EF4-FFF2-40B4-BE49-F238E27FC236}">
                <a16:creationId xmlns:a16="http://schemas.microsoft.com/office/drawing/2014/main" id="{CB663B08-535C-2C02-0E67-B6F9DE1FD019}"/>
              </a:ext>
              <a:ext uri="{C183D7F6-B498-43B3-948B-1728B52AA6E4}">
                <adec:decorative xmlns:adec="http://schemas.microsoft.com/office/drawing/2017/decorative" val="1"/>
              </a:ext>
            </a:extLst>
          </p:cNvPr>
          <p:cNvSpPr>
            <a:spLocks/>
          </p:cNvSpPr>
          <p:nvPr/>
        </p:nvSpPr>
        <p:spPr>
          <a:xfrm>
            <a:off x="5462955" y="2457788"/>
            <a:ext cx="2176096" cy="3381121"/>
          </a:xfrm>
          <a:prstGeom prst="rect">
            <a:avLst/>
          </a:prstGeom>
          <a:solidFill>
            <a:schemeClr val="bg2"/>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cxnSp>
        <p:nvCxnSpPr>
          <p:cNvPr id="11" name="Connector: Elbow 10">
            <a:extLst>
              <a:ext uri="{FF2B5EF4-FFF2-40B4-BE49-F238E27FC236}">
                <a16:creationId xmlns:a16="http://schemas.microsoft.com/office/drawing/2014/main" id="{DEEA79F8-10CD-C9B6-F05C-0FA9837B32D7}"/>
              </a:ext>
              <a:ext uri="{C183D7F6-B498-43B3-948B-1728B52AA6E4}">
                <adec:decorative xmlns:adec="http://schemas.microsoft.com/office/drawing/2017/decorative" val="1"/>
              </a:ext>
            </a:extLst>
          </p:cNvPr>
          <p:cNvCxnSpPr>
            <a:stCxn id="51" idx="2"/>
            <a:endCxn id="52" idx="1"/>
          </p:cNvCxnSpPr>
          <p:nvPr/>
        </p:nvCxnSpPr>
        <p:spPr>
          <a:xfrm rot="16200000" flipH="1">
            <a:off x="5879193" y="2741441"/>
            <a:ext cx="95871" cy="443665"/>
          </a:xfrm>
          <a:prstGeom prst="bentConnector2">
            <a:avLst/>
          </a:prstGeom>
          <a:ln w="28575">
            <a:solidFill>
              <a:schemeClr val="bg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Rounded Rectangle 27">
            <a:extLst>
              <a:ext uri="{FF2B5EF4-FFF2-40B4-BE49-F238E27FC236}">
                <a16:creationId xmlns:a16="http://schemas.microsoft.com/office/drawing/2014/main" id="{03F81C41-B9BD-DE3E-363C-D062E2929C1E}"/>
              </a:ext>
              <a:ext uri="{C183D7F6-B498-43B3-948B-1728B52AA6E4}">
                <adec:decorative xmlns:adec="http://schemas.microsoft.com/office/drawing/2017/decorative" val="1"/>
              </a:ext>
            </a:extLst>
          </p:cNvPr>
          <p:cNvSpPr>
            <a:spLocks/>
          </p:cNvSpPr>
          <p:nvPr/>
        </p:nvSpPr>
        <p:spPr>
          <a:xfrm>
            <a:off x="5476375" y="2457789"/>
            <a:ext cx="457842" cy="457550"/>
          </a:xfrm>
          <a:prstGeom prst="rect">
            <a:avLst/>
          </a:prstGeom>
          <a:solidFill>
            <a:schemeClr val="accent1"/>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52" name="Rounded Rectangle 27">
            <a:extLst>
              <a:ext uri="{FF2B5EF4-FFF2-40B4-BE49-F238E27FC236}">
                <a16:creationId xmlns:a16="http://schemas.microsoft.com/office/drawing/2014/main" id="{5305227E-6609-D858-E98E-9CF4C5ADE11F}"/>
              </a:ext>
              <a:ext uri="{C183D7F6-B498-43B3-948B-1728B52AA6E4}">
                <adec:decorative xmlns:adec="http://schemas.microsoft.com/office/drawing/2017/decorative" val="1"/>
              </a:ext>
            </a:extLst>
          </p:cNvPr>
          <p:cNvSpPr>
            <a:spLocks/>
          </p:cNvSpPr>
          <p:nvPr/>
        </p:nvSpPr>
        <p:spPr>
          <a:xfrm>
            <a:off x="6148961" y="2782435"/>
            <a:ext cx="1330362" cy="457550"/>
          </a:xfrm>
          <a:prstGeom prst="rect">
            <a:avLst/>
          </a:prstGeom>
          <a:solidFill>
            <a:schemeClr val="accent1"/>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cxnSp>
        <p:nvCxnSpPr>
          <p:cNvPr id="28" name="Straight Arrow Connector 27">
            <a:extLst>
              <a:ext uri="{FF2B5EF4-FFF2-40B4-BE49-F238E27FC236}">
                <a16:creationId xmlns:a16="http://schemas.microsoft.com/office/drawing/2014/main" id="{8769B44B-44BE-C375-E8D7-3BA3E8F10C20}"/>
              </a:ext>
              <a:ext uri="{C183D7F6-B498-43B3-948B-1728B52AA6E4}">
                <adec:decorative xmlns:adec="http://schemas.microsoft.com/office/drawing/2017/decorative" val="1"/>
              </a:ext>
            </a:extLst>
          </p:cNvPr>
          <p:cNvCxnSpPr>
            <a:endCxn id="51" idx="0"/>
          </p:cNvCxnSpPr>
          <p:nvPr/>
        </p:nvCxnSpPr>
        <p:spPr>
          <a:xfrm>
            <a:off x="5705296" y="2292920"/>
            <a:ext cx="0" cy="16486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CD6369C-38B3-52EE-1F05-EFDDD5EF8B43}"/>
              </a:ext>
              <a:ext uri="{C183D7F6-B498-43B3-948B-1728B52AA6E4}">
                <adec:decorative xmlns:adec="http://schemas.microsoft.com/office/drawing/2017/decorative" val="1"/>
              </a:ext>
            </a:extLst>
          </p:cNvPr>
          <p:cNvCxnSpPr>
            <a:cxnSpLocks/>
            <a:stCxn id="48" idx="0"/>
          </p:cNvCxnSpPr>
          <p:nvPr/>
        </p:nvCxnSpPr>
        <p:spPr>
          <a:xfrm flipV="1">
            <a:off x="6551003" y="3237075"/>
            <a:ext cx="0" cy="2761730"/>
          </a:xfrm>
          <a:prstGeom prst="straightConnector1">
            <a:avLst/>
          </a:prstGeom>
          <a:ln w="28575">
            <a:solidFill>
              <a:srgbClr val="FFC000"/>
            </a:solidFill>
            <a:tailEnd type="triangle"/>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Rounded Rectangle 27">
            <a:extLst>
              <a:ext uri="{FF2B5EF4-FFF2-40B4-BE49-F238E27FC236}">
                <a16:creationId xmlns:a16="http://schemas.microsoft.com/office/drawing/2014/main" id="{E255D9BE-8DFB-6D90-6677-168F46D43DB5}"/>
              </a:ext>
              <a:ext uri="{C183D7F6-B498-43B3-948B-1728B52AA6E4}">
                <adec:decorative xmlns:adec="http://schemas.microsoft.com/office/drawing/2017/decorative" val="1"/>
              </a:ext>
            </a:extLst>
          </p:cNvPr>
          <p:cNvSpPr>
            <a:spLocks/>
          </p:cNvSpPr>
          <p:nvPr/>
        </p:nvSpPr>
        <p:spPr>
          <a:xfrm>
            <a:off x="7865805" y="2457788"/>
            <a:ext cx="3496713" cy="457549"/>
          </a:xfrm>
          <a:prstGeom prst="rect">
            <a:avLst/>
          </a:prstGeom>
          <a:solidFill>
            <a:schemeClr val="bg2"/>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58" name="Rounded Rectangle 27">
            <a:extLst>
              <a:ext uri="{FF2B5EF4-FFF2-40B4-BE49-F238E27FC236}">
                <a16:creationId xmlns:a16="http://schemas.microsoft.com/office/drawing/2014/main" id="{7D6215EE-8593-2D2F-B4B0-86AA99E0036B}"/>
              </a:ext>
              <a:ext uri="{C183D7F6-B498-43B3-948B-1728B52AA6E4}">
                <adec:decorative xmlns:adec="http://schemas.microsoft.com/office/drawing/2017/decorative" val="1"/>
              </a:ext>
            </a:extLst>
          </p:cNvPr>
          <p:cNvSpPr>
            <a:spLocks/>
          </p:cNvSpPr>
          <p:nvPr/>
        </p:nvSpPr>
        <p:spPr>
          <a:xfrm>
            <a:off x="7879226" y="2457789"/>
            <a:ext cx="457842" cy="457550"/>
          </a:xfrm>
          <a:prstGeom prst="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cxnSp>
        <p:nvCxnSpPr>
          <p:cNvPr id="59" name="Straight Arrow Connector 58">
            <a:extLst>
              <a:ext uri="{FF2B5EF4-FFF2-40B4-BE49-F238E27FC236}">
                <a16:creationId xmlns:a16="http://schemas.microsoft.com/office/drawing/2014/main" id="{6B8C585F-7D77-AC70-9D21-9FFA9DCD0CDF}"/>
              </a:ext>
              <a:ext uri="{C183D7F6-B498-43B3-948B-1728B52AA6E4}">
                <adec:decorative xmlns:adec="http://schemas.microsoft.com/office/drawing/2017/decorative" val="1"/>
              </a:ext>
            </a:extLst>
          </p:cNvPr>
          <p:cNvCxnSpPr>
            <a:endCxn id="58" idx="0"/>
          </p:cNvCxnSpPr>
          <p:nvPr/>
        </p:nvCxnSpPr>
        <p:spPr>
          <a:xfrm>
            <a:off x="8108147" y="2292920"/>
            <a:ext cx="0" cy="164869"/>
          </a:xfrm>
          <a:prstGeom prst="straightConnector1">
            <a:avLst/>
          </a:prstGeom>
          <a:ln w="28575">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27">
            <a:extLst>
              <a:ext uri="{FF2B5EF4-FFF2-40B4-BE49-F238E27FC236}">
                <a16:creationId xmlns:a16="http://schemas.microsoft.com/office/drawing/2014/main" id="{2FC186A3-DF06-B726-6CBD-ED9A0B1DBE2B}"/>
              </a:ext>
              <a:ext uri="{C183D7F6-B498-43B3-948B-1728B52AA6E4}">
                <adec:decorative xmlns:adec="http://schemas.microsoft.com/office/drawing/2017/decorative" val="1"/>
              </a:ext>
            </a:extLst>
          </p:cNvPr>
          <p:cNvSpPr>
            <a:spLocks/>
          </p:cNvSpPr>
          <p:nvPr/>
        </p:nvSpPr>
        <p:spPr>
          <a:xfrm>
            <a:off x="7865805" y="2924862"/>
            <a:ext cx="3496713" cy="1456638"/>
          </a:xfrm>
          <a:prstGeom prst="rect">
            <a:avLst/>
          </a:prstGeom>
          <a:solidFill>
            <a:schemeClr val="accent5"/>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61" name="Rounded Rectangle 27">
            <a:extLst>
              <a:ext uri="{FF2B5EF4-FFF2-40B4-BE49-F238E27FC236}">
                <a16:creationId xmlns:a16="http://schemas.microsoft.com/office/drawing/2014/main" id="{91E015F1-D129-F4F8-7293-7B94788EADF2}"/>
              </a:ext>
              <a:ext uri="{C183D7F6-B498-43B3-948B-1728B52AA6E4}">
                <adec:decorative xmlns:adec="http://schemas.microsoft.com/office/drawing/2017/decorative" val="1"/>
              </a:ext>
            </a:extLst>
          </p:cNvPr>
          <p:cNvSpPr>
            <a:spLocks/>
          </p:cNvSpPr>
          <p:nvPr/>
        </p:nvSpPr>
        <p:spPr>
          <a:xfrm>
            <a:off x="7879226" y="2947349"/>
            <a:ext cx="457842" cy="457550"/>
          </a:xfrm>
          <a:prstGeom prst="rect">
            <a:avLst/>
          </a:prstGeom>
          <a:solidFill>
            <a:schemeClr val="accent5">
              <a:lumMod val="40000"/>
              <a:lumOff val="6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62" name="Rounded Rectangle 27">
            <a:extLst>
              <a:ext uri="{FF2B5EF4-FFF2-40B4-BE49-F238E27FC236}">
                <a16:creationId xmlns:a16="http://schemas.microsoft.com/office/drawing/2014/main" id="{735A8877-1D95-75F7-0EDA-918BD9290434}"/>
              </a:ext>
              <a:ext uri="{C183D7F6-B498-43B3-948B-1728B52AA6E4}">
                <adec:decorative xmlns:adec="http://schemas.microsoft.com/office/drawing/2017/decorative" val="1"/>
              </a:ext>
            </a:extLst>
          </p:cNvPr>
          <p:cNvSpPr>
            <a:spLocks/>
          </p:cNvSpPr>
          <p:nvPr/>
        </p:nvSpPr>
        <p:spPr>
          <a:xfrm>
            <a:off x="7865805" y="4404757"/>
            <a:ext cx="3496713" cy="1434151"/>
          </a:xfrm>
          <a:prstGeom prst="rect">
            <a:avLst/>
          </a:prstGeom>
          <a:solidFill>
            <a:schemeClr val="accent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64" name="Rounded Rectangle 27">
            <a:extLst>
              <a:ext uri="{FF2B5EF4-FFF2-40B4-BE49-F238E27FC236}">
                <a16:creationId xmlns:a16="http://schemas.microsoft.com/office/drawing/2014/main" id="{33B4853D-A595-E2DA-6ACE-59401B261D19}"/>
              </a:ext>
              <a:ext uri="{C183D7F6-B498-43B3-948B-1728B52AA6E4}">
                <adec:decorative xmlns:adec="http://schemas.microsoft.com/office/drawing/2017/decorative" val="1"/>
              </a:ext>
            </a:extLst>
          </p:cNvPr>
          <p:cNvSpPr>
            <a:spLocks/>
          </p:cNvSpPr>
          <p:nvPr/>
        </p:nvSpPr>
        <p:spPr>
          <a:xfrm>
            <a:off x="8617977" y="2946528"/>
            <a:ext cx="2536586" cy="457550"/>
          </a:xfrm>
          <a:prstGeom prst="rect">
            <a:avLst/>
          </a:prstGeom>
          <a:solidFill>
            <a:schemeClr val="accent5">
              <a:lumMod val="40000"/>
              <a:lumOff val="6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65" name="Rounded Rectangle 27">
            <a:extLst>
              <a:ext uri="{FF2B5EF4-FFF2-40B4-BE49-F238E27FC236}">
                <a16:creationId xmlns:a16="http://schemas.microsoft.com/office/drawing/2014/main" id="{3E5FA5FD-B735-33D2-E285-04697072E2A2}"/>
              </a:ext>
              <a:ext uri="{C183D7F6-B498-43B3-948B-1728B52AA6E4}">
                <adec:decorative xmlns:adec="http://schemas.microsoft.com/office/drawing/2017/decorative" val="1"/>
              </a:ext>
            </a:extLst>
          </p:cNvPr>
          <p:cNvSpPr>
            <a:spLocks/>
          </p:cNvSpPr>
          <p:nvPr/>
        </p:nvSpPr>
        <p:spPr>
          <a:xfrm>
            <a:off x="8825932" y="5368007"/>
            <a:ext cx="2536586" cy="457550"/>
          </a:xfrm>
          <a:prstGeom prst="rect">
            <a:avLst/>
          </a:prstGeom>
          <a:solidFill>
            <a:schemeClr val="accent2">
              <a:lumMod val="40000"/>
              <a:lumOff val="6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cxnSp>
        <p:nvCxnSpPr>
          <p:cNvPr id="66" name="Straight Arrow Connector 65">
            <a:extLst>
              <a:ext uri="{FF2B5EF4-FFF2-40B4-BE49-F238E27FC236}">
                <a16:creationId xmlns:a16="http://schemas.microsoft.com/office/drawing/2014/main" id="{C3A0DD50-4978-D8D9-D7E2-4ACA526B8A03}"/>
              </a:ext>
              <a:ext uri="{C183D7F6-B498-43B3-948B-1728B52AA6E4}">
                <adec:decorative xmlns:adec="http://schemas.microsoft.com/office/drawing/2017/decorative" val="1"/>
              </a:ext>
            </a:extLst>
          </p:cNvPr>
          <p:cNvCxnSpPr>
            <a:cxnSpLocks/>
            <a:stCxn id="61" idx="3"/>
            <a:endCxn id="64" idx="1"/>
          </p:cNvCxnSpPr>
          <p:nvPr/>
        </p:nvCxnSpPr>
        <p:spPr>
          <a:xfrm flipV="1">
            <a:off x="8337068" y="3175303"/>
            <a:ext cx="280909" cy="821"/>
          </a:xfrm>
          <a:prstGeom prst="straightConnector1">
            <a:avLst/>
          </a:prstGeom>
          <a:ln w="28575">
            <a:solidFill>
              <a:schemeClr val="bg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9C44EA01-70A6-D710-69E8-7817ECD13D4F}"/>
              </a:ext>
              <a:ext uri="{C183D7F6-B498-43B3-948B-1728B52AA6E4}">
                <adec:decorative xmlns:adec="http://schemas.microsoft.com/office/drawing/2017/decorative" val="1"/>
              </a:ext>
            </a:extLst>
          </p:cNvPr>
          <p:cNvCxnSpPr>
            <a:cxnSpLocks/>
            <a:stCxn id="48" idx="3"/>
            <a:endCxn id="65" idx="2"/>
          </p:cNvCxnSpPr>
          <p:nvPr/>
        </p:nvCxnSpPr>
        <p:spPr>
          <a:xfrm flipV="1">
            <a:off x="7639051" y="5825557"/>
            <a:ext cx="2455174" cy="357914"/>
          </a:xfrm>
          <a:prstGeom prst="bentConnector2">
            <a:avLst/>
          </a:prstGeom>
          <a:ln w="28575">
            <a:solidFill>
              <a:srgbClr val="FFC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EEA8A24E-D26A-06F7-674C-A181B7DB20E7}"/>
              </a:ext>
              <a:ext uri="{C183D7F6-B498-43B3-948B-1728B52AA6E4}">
                <adec:decorative xmlns:adec="http://schemas.microsoft.com/office/drawing/2017/decorative" val="1"/>
              </a:ext>
            </a:extLst>
          </p:cNvPr>
          <p:cNvCxnSpPr>
            <a:cxnSpLocks/>
          </p:cNvCxnSpPr>
          <p:nvPr/>
        </p:nvCxnSpPr>
        <p:spPr>
          <a:xfrm rot="5400000" flipH="1" flipV="1">
            <a:off x="7279772" y="4782035"/>
            <a:ext cx="2817312" cy="3"/>
          </a:xfrm>
          <a:prstGeom prst="bentConnector3">
            <a:avLst>
              <a:gd name="adj1" fmla="val 50000"/>
            </a:avLst>
          </a:prstGeom>
          <a:ln w="28575">
            <a:solidFill>
              <a:srgbClr val="FFC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6F0D3841-A422-9DB9-802A-A64F28519941}"/>
              </a:ext>
              <a:ext uri="{C183D7F6-B498-43B3-948B-1728B52AA6E4}">
                <adec:decorative xmlns:adec="http://schemas.microsoft.com/office/drawing/2017/decorative" val="1"/>
              </a:ext>
            </a:extLst>
          </p:cNvPr>
          <p:cNvCxnSpPr>
            <a:cxnSpLocks/>
            <a:stCxn id="63" idx="3"/>
            <a:endCxn id="65" idx="0"/>
          </p:cNvCxnSpPr>
          <p:nvPr/>
        </p:nvCxnSpPr>
        <p:spPr>
          <a:xfrm>
            <a:off x="8337068" y="4633533"/>
            <a:ext cx="1757157" cy="734474"/>
          </a:xfrm>
          <a:prstGeom prst="bentConnector2">
            <a:avLst/>
          </a:prstGeom>
          <a:ln w="28575">
            <a:solidFill>
              <a:schemeClr val="bg1"/>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Rounded Rectangle 27">
            <a:extLst>
              <a:ext uri="{FF2B5EF4-FFF2-40B4-BE49-F238E27FC236}">
                <a16:creationId xmlns:a16="http://schemas.microsoft.com/office/drawing/2014/main" id="{3504526B-36AE-3026-D60F-93436138CE47}"/>
              </a:ext>
            </a:extLst>
          </p:cNvPr>
          <p:cNvSpPr>
            <a:spLocks/>
          </p:cNvSpPr>
          <p:nvPr/>
        </p:nvSpPr>
        <p:spPr>
          <a:xfrm>
            <a:off x="5462955" y="5998805"/>
            <a:ext cx="2176096" cy="369332"/>
          </a:xfrm>
          <a:prstGeom prst="rect">
            <a:avLst/>
          </a:prstGeom>
          <a:solidFill>
            <a:schemeClr val="tx1"/>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dirty="0">
                <a:solidFill>
                  <a:srgbClr val="010022"/>
                </a:solidFill>
                <a:cs typeface="Calibri" panose="020F0502020204030204" pitchFamily="34" charset="0"/>
              </a:rPr>
              <a:t>Bootloader</a:t>
            </a:r>
          </a:p>
        </p:txBody>
      </p:sp>
      <p:sp>
        <p:nvSpPr>
          <p:cNvPr id="63" name="Rounded Rectangle 27">
            <a:extLst>
              <a:ext uri="{FF2B5EF4-FFF2-40B4-BE49-F238E27FC236}">
                <a16:creationId xmlns:a16="http://schemas.microsoft.com/office/drawing/2014/main" id="{A503639E-3310-E636-BFE2-98E22D1AFAFF}"/>
              </a:ext>
              <a:ext uri="{C183D7F6-B498-43B3-948B-1728B52AA6E4}">
                <adec:decorative xmlns:adec="http://schemas.microsoft.com/office/drawing/2017/decorative" val="1"/>
              </a:ext>
            </a:extLst>
          </p:cNvPr>
          <p:cNvSpPr>
            <a:spLocks/>
          </p:cNvSpPr>
          <p:nvPr/>
        </p:nvSpPr>
        <p:spPr>
          <a:xfrm>
            <a:off x="7879226" y="4404758"/>
            <a:ext cx="457842" cy="457550"/>
          </a:xfrm>
          <a:prstGeom prst="rect">
            <a:avLst/>
          </a:prstGeom>
          <a:solidFill>
            <a:schemeClr val="accent2">
              <a:lumMod val="40000"/>
              <a:lumOff val="6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pic>
        <p:nvPicPr>
          <p:cNvPr id="92" name="Picture 91">
            <a:extLst>
              <a:ext uri="{FF2B5EF4-FFF2-40B4-BE49-F238E27FC236}">
                <a16:creationId xmlns:a16="http://schemas.microsoft.com/office/drawing/2014/main" id="{7B4F6123-F079-2CB1-2E9B-F1E7B74E30FC}"/>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369" t="15369" r="15369" b="15369"/>
          <a:stretch/>
        </p:blipFill>
        <p:spPr>
          <a:xfrm>
            <a:off x="9694486" y="58068"/>
            <a:ext cx="1668032" cy="1674186"/>
          </a:xfrm>
          <a:prstGeom prst="rect">
            <a:avLst/>
          </a:prstGeom>
        </p:spPr>
      </p:pic>
      <p:sp>
        <p:nvSpPr>
          <p:cNvPr id="93" name="TextBox 92">
            <a:extLst>
              <a:ext uri="{FF2B5EF4-FFF2-40B4-BE49-F238E27FC236}">
                <a16:creationId xmlns:a16="http://schemas.microsoft.com/office/drawing/2014/main" id="{60F79C09-6EC4-8EEB-5DF7-AC646D21E264}"/>
              </a:ext>
              <a:ext uri="{C183D7F6-B498-43B3-948B-1728B52AA6E4}">
                <adec:decorative xmlns:adec="http://schemas.microsoft.com/office/drawing/2017/decorative" val="1"/>
              </a:ext>
            </a:extLst>
          </p:cNvPr>
          <p:cNvSpPr txBox="1"/>
          <p:nvPr/>
        </p:nvSpPr>
        <p:spPr>
          <a:xfrm rot="5400000">
            <a:off x="10985867" y="1089828"/>
            <a:ext cx="851516" cy="215444"/>
          </a:xfrm>
          <a:prstGeom prst="rect">
            <a:avLst/>
          </a:prstGeom>
          <a:noFill/>
        </p:spPr>
        <p:txBody>
          <a:bodyPr wrap="none" rtlCol="0">
            <a:spAutoFit/>
          </a:bodyPr>
          <a:lstStyle/>
          <a:p>
            <a:pPr algn="r"/>
            <a:r>
              <a:rPr lang="en-US" sz="800" dirty="0">
                <a:solidFill>
                  <a:schemeClr val="bg1"/>
                </a:solidFill>
              </a:rPr>
              <a:t>(</a:t>
            </a:r>
            <a:r>
              <a:rPr lang="en-US" sz="800" dirty="0" err="1">
                <a:solidFill>
                  <a:schemeClr val="bg1"/>
                </a:solidFill>
              </a:rPr>
              <a:t>Lanzet</a:t>
            </a:r>
            <a:r>
              <a:rPr lang="en-US" sz="800" dirty="0">
                <a:solidFill>
                  <a:schemeClr val="bg1"/>
                </a:solidFill>
              </a:rPr>
              <a:t>, 2009)</a:t>
            </a:r>
          </a:p>
        </p:txBody>
      </p:sp>
      <p:sp>
        <p:nvSpPr>
          <p:cNvPr id="94" name="Rounded Rectangle 27">
            <a:extLst>
              <a:ext uri="{FF2B5EF4-FFF2-40B4-BE49-F238E27FC236}">
                <a16:creationId xmlns:a16="http://schemas.microsoft.com/office/drawing/2014/main" id="{4952972D-6AA2-1C91-EC89-C3C0A6B82416}"/>
              </a:ext>
            </a:extLst>
          </p:cNvPr>
          <p:cNvSpPr>
            <a:spLocks/>
          </p:cNvSpPr>
          <p:nvPr/>
        </p:nvSpPr>
        <p:spPr>
          <a:xfrm rot="5400000" flipH="1">
            <a:off x="10566874" y="3963683"/>
            <a:ext cx="2274277" cy="369332"/>
          </a:xfrm>
          <a:prstGeom prst="rect">
            <a:avLst/>
          </a:prstGeom>
          <a:solidFill>
            <a:schemeClr val="tx1"/>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dirty="0">
                <a:solidFill>
                  <a:srgbClr val="010022"/>
                </a:solidFill>
                <a:cs typeface="Calibri" panose="020F0502020204030204" pitchFamily="34" charset="0"/>
              </a:rPr>
              <a:t>Partitioned</a:t>
            </a:r>
          </a:p>
        </p:txBody>
      </p:sp>
      <p:sp>
        <p:nvSpPr>
          <p:cNvPr id="39" name="Rounded Rectangle 27">
            <a:extLst>
              <a:ext uri="{FF2B5EF4-FFF2-40B4-BE49-F238E27FC236}">
                <a16:creationId xmlns:a16="http://schemas.microsoft.com/office/drawing/2014/main" id="{C58A39A2-F94E-A629-11B9-13424C32D426}"/>
              </a:ext>
            </a:extLst>
          </p:cNvPr>
          <p:cNvSpPr>
            <a:spLocks/>
          </p:cNvSpPr>
          <p:nvPr/>
        </p:nvSpPr>
        <p:spPr>
          <a:xfrm>
            <a:off x="5462955" y="1928561"/>
            <a:ext cx="2176096" cy="369332"/>
          </a:xfrm>
          <a:prstGeom prst="rect">
            <a:avLst/>
          </a:prstGeom>
          <a:solidFill>
            <a:schemeClr val="tx1"/>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dirty="0">
                <a:solidFill>
                  <a:srgbClr val="010022"/>
                </a:solidFill>
                <a:cs typeface="Calibri" panose="020F0502020204030204" pitchFamily="34" charset="0"/>
              </a:rPr>
              <a:t>Boot Sector</a:t>
            </a:r>
          </a:p>
        </p:txBody>
      </p:sp>
      <p:sp>
        <p:nvSpPr>
          <p:cNvPr id="47" name="Rounded Rectangle 27">
            <a:extLst>
              <a:ext uri="{FF2B5EF4-FFF2-40B4-BE49-F238E27FC236}">
                <a16:creationId xmlns:a16="http://schemas.microsoft.com/office/drawing/2014/main" id="{E186ADC5-A53E-157C-F9CF-B705819BE8AA}"/>
              </a:ext>
            </a:extLst>
          </p:cNvPr>
          <p:cNvSpPr>
            <a:spLocks/>
          </p:cNvSpPr>
          <p:nvPr/>
        </p:nvSpPr>
        <p:spPr>
          <a:xfrm>
            <a:off x="7867972" y="1928561"/>
            <a:ext cx="3496714" cy="369332"/>
          </a:xfrm>
          <a:prstGeom prst="rect">
            <a:avLst/>
          </a:prstGeom>
          <a:solidFill>
            <a:schemeClr val="tx1"/>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dirty="0">
                <a:solidFill>
                  <a:srgbClr val="010022"/>
                </a:solidFill>
                <a:cs typeface="Calibri" panose="020F0502020204030204" pitchFamily="34" charset="0"/>
              </a:rPr>
              <a:t>Master Boot Record</a:t>
            </a:r>
          </a:p>
        </p:txBody>
      </p:sp>
    </p:spTree>
    <p:extLst>
      <p:ext uri="{BB962C8B-B14F-4D97-AF65-F5344CB8AC3E}">
        <p14:creationId xmlns:p14="http://schemas.microsoft.com/office/powerpoint/2010/main" val="208864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P spid="17" grpId="0"/>
      <p:bldP spid="21" grpId="0"/>
      <p:bldP spid="25" grpId="0"/>
      <p:bldP spid="35" grpId="0"/>
      <p:bldP spid="57" grpId="0" animBg="1"/>
      <p:bldP spid="58" grpId="0" animBg="1"/>
      <p:bldP spid="60" grpId="0" animBg="1"/>
      <p:bldP spid="61" grpId="0" animBg="1"/>
      <p:bldP spid="62" grpId="0" animBg="1"/>
      <p:bldP spid="64" grpId="0" animBg="1"/>
      <p:bldP spid="65" grpId="0" animBg="1"/>
      <p:bldP spid="63" grpId="0" animBg="1"/>
      <p:bldP spid="94"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69600" cy="1144929"/>
          </a:xfrm>
        </p:spPr>
        <p:txBody>
          <a:bodyPr/>
          <a:lstStyle/>
          <a:p>
            <a:r>
              <a:rPr lang="en-US" dirty="0"/>
              <a:t>X64 Boot Process - UEFI</a:t>
            </a:r>
          </a:p>
        </p:txBody>
      </p:sp>
      <p:pic>
        <p:nvPicPr>
          <p:cNvPr id="30" name="Picture 29" descr="Screenshot of UEFI">
            <a:extLst>
              <a:ext uri="{FF2B5EF4-FFF2-40B4-BE49-F238E27FC236}">
                <a16:creationId xmlns:a16="http://schemas.microsoft.com/office/drawing/2014/main" id="{D1BF73BF-B379-0992-2465-9B99753AFD9E}"/>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271" r="-271"/>
          <a:stretch/>
        </p:blipFill>
        <p:spPr>
          <a:xfrm>
            <a:off x="624002" y="1907038"/>
            <a:ext cx="4855198" cy="3900306"/>
          </a:xfrm>
          <a:prstGeom prst="rect">
            <a:avLst/>
          </a:prstGeom>
        </p:spPr>
      </p:pic>
      <p:sp>
        <p:nvSpPr>
          <p:cNvPr id="4" name="TextBox 3">
            <a:extLst>
              <a:ext uri="{FF2B5EF4-FFF2-40B4-BE49-F238E27FC236}">
                <a16:creationId xmlns:a16="http://schemas.microsoft.com/office/drawing/2014/main" id="{49531B6A-10DF-9F57-D2B2-7493802267B2}"/>
              </a:ext>
              <a:ext uri="{C183D7F6-B498-43B3-948B-1728B52AA6E4}">
                <adec:decorative xmlns:adec="http://schemas.microsoft.com/office/drawing/2017/decorative" val="1"/>
              </a:ext>
            </a:extLst>
          </p:cNvPr>
          <p:cNvSpPr txBox="1"/>
          <p:nvPr/>
        </p:nvSpPr>
        <p:spPr>
          <a:xfrm>
            <a:off x="4549136" y="5798847"/>
            <a:ext cx="930063" cy="215444"/>
          </a:xfrm>
          <a:prstGeom prst="rect">
            <a:avLst/>
          </a:prstGeom>
          <a:noFill/>
        </p:spPr>
        <p:txBody>
          <a:bodyPr wrap="none" rtlCol="0">
            <a:spAutoFit/>
          </a:bodyPr>
          <a:lstStyle/>
          <a:p>
            <a:pPr algn="r"/>
            <a:r>
              <a:rPr lang="en-US" sz="800" dirty="0">
                <a:solidFill>
                  <a:schemeClr val="bg1"/>
                </a:solidFill>
              </a:rPr>
              <a:t>(Hoffman, 2023)</a:t>
            </a:r>
          </a:p>
        </p:txBody>
      </p:sp>
    </p:spTree>
    <p:extLst>
      <p:ext uri="{BB962C8B-B14F-4D97-AF65-F5344CB8AC3E}">
        <p14:creationId xmlns:p14="http://schemas.microsoft.com/office/powerpoint/2010/main" val="3546702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a:xfrm>
            <a:off x="609600" y="555163"/>
            <a:ext cx="10972800" cy="849463"/>
          </a:xfrm>
        </p:spPr>
        <p:txBody>
          <a:bodyPr/>
          <a:lstStyle/>
          <a:p>
            <a:r>
              <a:rPr lang="en-US" dirty="0"/>
              <a:t>X64 Boot Process - UEFI</a:t>
            </a:r>
          </a:p>
        </p:txBody>
      </p:sp>
      <p:sp>
        <p:nvSpPr>
          <p:cNvPr id="30" name="Text Placeholder 1">
            <a:extLst>
              <a:ext uri="{FF2B5EF4-FFF2-40B4-BE49-F238E27FC236}">
                <a16:creationId xmlns:a16="http://schemas.microsoft.com/office/drawing/2014/main" id="{1767E0F4-5B4F-9CBB-1500-70CDDAD96CF9}"/>
              </a:ext>
            </a:extLst>
          </p:cNvPr>
          <p:cNvSpPr txBox="1">
            <a:spLocks/>
          </p:cNvSpPr>
          <p:nvPr/>
        </p:nvSpPr>
        <p:spPr>
          <a:xfrm>
            <a:off x="1206500" y="2422617"/>
            <a:ext cx="3717192" cy="36933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Execute architecture firmware.</a:t>
            </a:r>
          </a:p>
        </p:txBody>
      </p:sp>
      <p:grpSp>
        <p:nvGrpSpPr>
          <p:cNvPr id="31" name="Group 30">
            <a:extLst>
              <a:ext uri="{FF2B5EF4-FFF2-40B4-BE49-F238E27FC236}">
                <a16:creationId xmlns:a16="http://schemas.microsoft.com/office/drawing/2014/main" id="{24D184BD-1713-FF66-E6DE-DF3FD4AB517D}"/>
              </a:ext>
              <a:ext uri="{C183D7F6-B498-43B3-948B-1728B52AA6E4}">
                <adec:decorative xmlns:adec="http://schemas.microsoft.com/office/drawing/2017/decorative" val="1"/>
              </a:ext>
            </a:extLst>
          </p:cNvPr>
          <p:cNvGrpSpPr/>
          <p:nvPr/>
        </p:nvGrpSpPr>
        <p:grpSpPr>
          <a:xfrm>
            <a:off x="722965" y="2376451"/>
            <a:ext cx="416693" cy="461665"/>
            <a:chOff x="875365" y="3406513"/>
            <a:chExt cx="416693" cy="461665"/>
          </a:xfrm>
        </p:grpSpPr>
        <p:sp>
          <p:nvSpPr>
            <p:cNvPr id="32" name="Oval 31">
              <a:extLst>
                <a:ext uri="{FF2B5EF4-FFF2-40B4-BE49-F238E27FC236}">
                  <a16:creationId xmlns:a16="http://schemas.microsoft.com/office/drawing/2014/main" id="{765F3025-17F7-00DF-ABAD-8E8B74ECC295}"/>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301B2489-F78A-E2E1-502F-255870D34474}"/>
                </a:ext>
              </a:extLst>
            </p:cNvPr>
            <p:cNvSpPr txBox="1"/>
            <p:nvPr/>
          </p:nvSpPr>
          <p:spPr>
            <a:xfrm>
              <a:off x="888786" y="3406513"/>
              <a:ext cx="389850"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3" name="Text Placeholder 1">
            <a:extLst>
              <a:ext uri="{FF2B5EF4-FFF2-40B4-BE49-F238E27FC236}">
                <a16:creationId xmlns:a16="http://schemas.microsoft.com/office/drawing/2014/main" id="{B70EC015-CACC-E92E-2B63-4CE1C5854AEF}"/>
              </a:ext>
            </a:extLst>
          </p:cNvPr>
          <p:cNvSpPr txBox="1">
            <a:spLocks/>
          </p:cNvSpPr>
          <p:nvPr/>
        </p:nvSpPr>
        <p:spPr>
          <a:xfrm>
            <a:off x="1206499" y="3096637"/>
            <a:ext cx="4139223" cy="36933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Execute EFI Manager (</a:t>
            </a:r>
            <a:r>
              <a:rPr lang="en-US" sz="1800" dirty="0" err="1">
                <a:solidFill>
                  <a:srgbClr val="FFFFFF"/>
                </a:solidFill>
              </a:rPr>
              <a:t>init</a:t>
            </a:r>
            <a:r>
              <a:rPr lang="en-US" sz="1800" dirty="0">
                <a:solidFill>
                  <a:srgbClr val="FFFFFF"/>
                </a:solidFill>
              </a:rPr>
              <a:t> &amp; drivers).</a:t>
            </a:r>
          </a:p>
        </p:txBody>
      </p:sp>
      <p:grpSp>
        <p:nvGrpSpPr>
          <p:cNvPr id="14" name="Group 13">
            <a:extLst>
              <a:ext uri="{FF2B5EF4-FFF2-40B4-BE49-F238E27FC236}">
                <a16:creationId xmlns:a16="http://schemas.microsoft.com/office/drawing/2014/main" id="{9B0B14BF-843D-2056-D716-2068AACC97AE}"/>
              </a:ext>
              <a:ext uri="{C183D7F6-B498-43B3-948B-1728B52AA6E4}">
                <adec:decorative xmlns:adec="http://schemas.microsoft.com/office/drawing/2017/decorative" val="1"/>
              </a:ext>
            </a:extLst>
          </p:cNvPr>
          <p:cNvGrpSpPr/>
          <p:nvPr/>
        </p:nvGrpSpPr>
        <p:grpSpPr>
          <a:xfrm>
            <a:off x="722965" y="3050470"/>
            <a:ext cx="416693" cy="461665"/>
            <a:chOff x="875365" y="3406513"/>
            <a:chExt cx="416693" cy="461665"/>
          </a:xfrm>
        </p:grpSpPr>
        <p:sp>
          <p:nvSpPr>
            <p:cNvPr id="15" name="Oval 14">
              <a:extLst>
                <a:ext uri="{FF2B5EF4-FFF2-40B4-BE49-F238E27FC236}">
                  <a16:creationId xmlns:a16="http://schemas.microsoft.com/office/drawing/2014/main" id="{D65F7CD9-A6BA-8442-435D-231082FB321B}"/>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C29B4D6F-73B0-0ABE-D7F0-5BE69B90CA21}"/>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2</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17" name="Text Placeholder 1">
            <a:extLst>
              <a:ext uri="{FF2B5EF4-FFF2-40B4-BE49-F238E27FC236}">
                <a16:creationId xmlns:a16="http://schemas.microsoft.com/office/drawing/2014/main" id="{D533BF09-1A5C-8AC1-9F3B-513088E58ACC}"/>
              </a:ext>
            </a:extLst>
          </p:cNvPr>
          <p:cNvSpPr txBox="1">
            <a:spLocks/>
          </p:cNvSpPr>
          <p:nvPr/>
        </p:nvSpPr>
        <p:spPr>
          <a:xfrm>
            <a:off x="1206500" y="3770657"/>
            <a:ext cx="3717192"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Get boot device via NVRAM (standardized).</a:t>
            </a:r>
          </a:p>
        </p:txBody>
      </p:sp>
      <p:grpSp>
        <p:nvGrpSpPr>
          <p:cNvPr id="18" name="Group 17">
            <a:extLst>
              <a:ext uri="{FF2B5EF4-FFF2-40B4-BE49-F238E27FC236}">
                <a16:creationId xmlns:a16="http://schemas.microsoft.com/office/drawing/2014/main" id="{9AD75FE6-6B04-E728-E912-3760272917B6}"/>
              </a:ext>
              <a:ext uri="{C183D7F6-B498-43B3-948B-1728B52AA6E4}">
                <adec:decorative xmlns:adec="http://schemas.microsoft.com/office/drawing/2017/decorative" val="1"/>
              </a:ext>
            </a:extLst>
          </p:cNvPr>
          <p:cNvGrpSpPr/>
          <p:nvPr/>
        </p:nvGrpSpPr>
        <p:grpSpPr>
          <a:xfrm>
            <a:off x="722965" y="3862990"/>
            <a:ext cx="416693" cy="461665"/>
            <a:chOff x="875365" y="3406513"/>
            <a:chExt cx="416693" cy="461665"/>
          </a:xfrm>
        </p:grpSpPr>
        <p:sp>
          <p:nvSpPr>
            <p:cNvPr id="19" name="Oval 18">
              <a:extLst>
                <a:ext uri="{FF2B5EF4-FFF2-40B4-BE49-F238E27FC236}">
                  <a16:creationId xmlns:a16="http://schemas.microsoft.com/office/drawing/2014/main" id="{A494365C-F7BD-5B03-4A65-82A52F6D29AA}"/>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8519CD05-7A77-37AA-0337-E86FC09A80E4}"/>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3</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21" name="Text Placeholder 1">
            <a:extLst>
              <a:ext uri="{FF2B5EF4-FFF2-40B4-BE49-F238E27FC236}">
                <a16:creationId xmlns:a16="http://schemas.microsoft.com/office/drawing/2014/main" id="{1C3367C3-07EC-D76A-A7E2-4B81586DFE8D}"/>
              </a:ext>
            </a:extLst>
          </p:cNvPr>
          <p:cNvSpPr txBox="1">
            <a:spLocks/>
          </p:cNvSpPr>
          <p:nvPr/>
        </p:nvSpPr>
        <p:spPr>
          <a:xfrm>
            <a:off x="1206500" y="4721676"/>
            <a:ext cx="3717192"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Tx/>
            </a:pPr>
            <a:r>
              <a:rPr lang="en-US" sz="1800" dirty="0">
                <a:solidFill>
                  <a:srgbClr val="FFFFFF"/>
                </a:solidFill>
              </a:rPr>
              <a:t>On disks, get boot loader from EFI partition.</a:t>
            </a:r>
          </a:p>
        </p:txBody>
      </p:sp>
      <p:grpSp>
        <p:nvGrpSpPr>
          <p:cNvPr id="22" name="Group 21">
            <a:extLst>
              <a:ext uri="{FF2B5EF4-FFF2-40B4-BE49-F238E27FC236}">
                <a16:creationId xmlns:a16="http://schemas.microsoft.com/office/drawing/2014/main" id="{B3B7B159-52F4-6E4E-D1B5-8148D0178B9C}"/>
              </a:ext>
              <a:ext uri="{C183D7F6-B498-43B3-948B-1728B52AA6E4}">
                <adec:decorative xmlns:adec="http://schemas.microsoft.com/office/drawing/2017/decorative" val="1"/>
              </a:ext>
            </a:extLst>
          </p:cNvPr>
          <p:cNvGrpSpPr/>
          <p:nvPr/>
        </p:nvGrpSpPr>
        <p:grpSpPr>
          <a:xfrm>
            <a:off x="722965" y="4814009"/>
            <a:ext cx="416693" cy="461665"/>
            <a:chOff x="875365" y="3406513"/>
            <a:chExt cx="416693" cy="461665"/>
          </a:xfrm>
        </p:grpSpPr>
        <p:sp>
          <p:nvSpPr>
            <p:cNvPr id="23" name="Oval 22">
              <a:extLst>
                <a:ext uri="{FF2B5EF4-FFF2-40B4-BE49-F238E27FC236}">
                  <a16:creationId xmlns:a16="http://schemas.microsoft.com/office/drawing/2014/main" id="{57AAB29C-7C94-E00E-D09A-7B09CB0C5EF4}"/>
                </a:ext>
              </a:extLst>
            </p:cNvPr>
            <p:cNvSpPr/>
            <p:nvPr/>
          </p:nvSpPr>
          <p:spPr>
            <a:xfrm>
              <a:off x="875365" y="3429000"/>
              <a:ext cx="416693" cy="416693"/>
            </a:xfrm>
            <a:prstGeom prst="ellipse">
              <a:avLst/>
            </a:prstGeom>
            <a:solidFill>
              <a:srgbClr val="00F3D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022"/>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A03F056E-5330-F4C7-7ACD-E409FEDD754D}"/>
                </a:ext>
              </a:extLst>
            </p:cNvPr>
            <p:cNvSpPr txBox="1"/>
            <p:nvPr/>
          </p:nvSpPr>
          <p:spPr>
            <a:xfrm>
              <a:off x="888786" y="3406513"/>
              <a:ext cx="389851"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a:solidFill>
                    <a:srgbClr val="010022"/>
                  </a:solidFill>
                  <a:latin typeface="Arial Black" panose="020B0604020202020204" pitchFamily="34" charset="0"/>
                  <a:ea typeface="Verdana" panose="020B0604030504040204" pitchFamily="34" charset="0"/>
                  <a:cs typeface="Arial Black" panose="020B0604020202020204" pitchFamily="34" charset="0"/>
                </a:rPr>
                <a:t>4</a:t>
              </a:r>
              <a:endParaRPr kumimoji="0" lang="en-US" sz="2400" b="1" i="0" u="none" strike="noStrike" kern="1200" cap="none" spc="0" normalizeH="0" baseline="0" noProof="0" dirty="0">
                <a:ln>
                  <a:noFill/>
                </a:ln>
                <a:solidFill>
                  <a:srgbClr val="010022"/>
                </a:solidFill>
                <a:effectLst/>
                <a:uLnTx/>
                <a:uFillTx/>
                <a:latin typeface="Arial Black" panose="020B0604020202020204" pitchFamily="34" charset="0"/>
                <a:ea typeface="Verdana" panose="020B0604030504040204" pitchFamily="34" charset="0"/>
                <a:cs typeface="Arial Black" panose="020B0604020202020204" pitchFamily="34" charset="0"/>
              </a:endParaRPr>
            </a:p>
          </p:txBody>
        </p:sp>
      </p:grpSp>
      <p:sp>
        <p:nvSpPr>
          <p:cNvPr id="36" name="Text Placeholder 1">
            <a:extLst>
              <a:ext uri="{FF2B5EF4-FFF2-40B4-BE49-F238E27FC236}">
                <a16:creationId xmlns:a16="http://schemas.microsoft.com/office/drawing/2014/main" id="{42C69F32-E43E-03AB-5EF8-F0D81D2D0662}"/>
              </a:ext>
            </a:extLst>
          </p:cNvPr>
          <p:cNvSpPr txBox="1">
            <a:spLocks/>
          </p:cNvSpPr>
          <p:nvPr/>
        </p:nvSpPr>
        <p:spPr>
          <a:xfrm>
            <a:off x="610869" y="1185155"/>
            <a:ext cx="10753816" cy="461665"/>
          </a:xfrm>
          <a:prstGeom prst="rect">
            <a:avLst/>
          </a:prstGeom>
        </p:spPr>
        <p:txBody>
          <a:bodyPr vert="horz" wrap="square" lIns="91440" tIns="45720" rIns="91440" bIns="274320" rtlCol="0">
            <a:noAutofit/>
          </a:bodyPr>
          <a:lstStyle>
            <a:lvl1pPr indent="0">
              <a:lnSpc>
                <a:spcPct val="90000"/>
              </a:lnSpc>
              <a:spcBef>
                <a:spcPts val="1000"/>
              </a:spcBef>
              <a:buFont typeface="Arial" panose="020B0604020202020204" pitchFamily="34" charset="0"/>
              <a:buNone/>
              <a:defRPr sz="2800" b="0">
                <a:latin typeface="+mj-lt"/>
              </a:defRPr>
            </a:lvl1pPr>
            <a:lvl2pPr indent="0">
              <a:lnSpc>
                <a:spcPct val="90000"/>
              </a:lnSpc>
              <a:spcBef>
                <a:spcPts val="500"/>
              </a:spcBef>
              <a:buFont typeface="Arial" panose="020B0604020202020204" pitchFamily="34" charset="0"/>
              <a:buNone/>
              <a:defRPr sz="2400">
                <a:solidFill>
                  <a:schemeClr val="tx2"/>
                </a:solidFill>
              </a:defRPr>
            </a:lvl2pPr>
            <a:lvl3pPr marL="1143000" indent="-228600">
              <a:lnSpc>
                <a:spcPct val="90000"/>
              </a:lnSpc>
              <a:spcBef>
                <a:spcPts val="500"/>
              </a:spcBef>
              <a:buFont typeface="Arial" panose="020B0604020202020204" pitchFamily="34" charset="0"/>
              <a:buChar char="•"/>
              <a:defRPr sz="2000">
                <a:solidFill>
                  <a:schemeClr val="tx2"/>
                </a:solidFill>
              </a:defRPr>
            </a:lvl3pPr>
            <a:lvl4pPr marL="1600200" indent="-228600">
              <a:lnSpc>
                <a:spcPct val="90000"/>
              </a:lnSpc>
              <a:spcBef>
                <a:spcPts val="500"/>
              </a:spcBef>
              <a:buFont typeface="Arial" panose="020B0604020202020204" pitchFamily="34" charset="0"/>
              <a:buChar char="•"/>
              <a:defRPr>
                <a:solidFill>
                  <a:schemeClr val="tx2"/>
                </a:solidFill>
              </a:defRPr>
            </a:lvl4pPr>
            <a:lvl5pPr marL="2057400" indent="-228600">
              <a:lnSpc>
                <a:spcPct val="90000"/>
              </a:lnSpc>
              <a:spcBef>
                <a:spcPts val="500"/>
              </a:spcBef>
              <a:buFont typeface="Arial" panose="020B06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UEFI = Unified Extensible Firmware Interface Standard (New Hotness)</a:t>
            </a:r>
          </a:p>
        </p:txBody>
      </p:sp>
      <p:sp>
        <p:nvSpPr>
          <p:cNvPr id="47" name="Rounded Rectangle 27">
            <a:extLst>
              <a:ext uri="{FF2B5EF4-FFF2-40B4-BE49-F238E27FC236}">
                <a16:creationId xmlns:a16="http://schemas.microsoft.com/office/drawing/2014/main" id="{E186ADC5-A53E-157C-F9CF-B705819BE8AA}"/>
              </a:ext>
            </a:extLst>
          </p:cNvPr>
          <p:cNvSpPr>
            <a:spLocks/>
          </p:cNvSpPr>
          <p:nvPr/>
        </p:nvSpPr>
        <p:spPr>
          <a:xfrm>
            <a:off x="5402793" y="1814387"/>
            <a:ext cx="2226253" cy="274320"/>
          </a:xfrm>
          <a:prstGeom prst="rect">
            <a:avLst/>
          </a:prstGeom>
          <a:solidFill>
            <a:schemeClr val="tx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sz="1600" dirty="0">
                <a:solidFill>
                  <a:srgbClr val="010022"/>
                </a:solidFill>
                <a:cs typeface="Calibri" panose="020F0502020204030204" pitchFamily="34" charset="0"/>
              </a:rPr>
              <a:t>Protective MBR</a:t>
            </a:r>
          </a:p>
        </p:txBody>
      </p:sp>
      <p:sp>
        <p:nvSpPr>
          <p:cNvPr id="57" name="Rounded Rectangle 27">
            <a:extLst>
              <a:ext uri="{FF2B5EF4-FFF2-40B4-BE49-F238E27FC236}">
                <a16:creationId xmlns:a16="http://schemas.microsoft.com/office/drawing/2014/main" id="{E255D9BE-8DFB-6D90-6677-168F46D43DB5}"/>
              </a:ext>
              <a:ext uri="{C183D7F6-B498-43B3-948B-1728B52AA6E4}">
                <adec:decorative xmlns:adec="http://schemas.microsoft.com/office/drawing/2017/decorative" val="1"/>
              </a:ext>
            </a:extLst>
          </p:cNvPr>
          <p:cNvSpPr>
            <a:spLocks/>
          </p:cNvSpPr>
          <p:nvPr/>
        </p:nvSpPr>
        <p:spPr>
          <a:xfrm>
            <a:off x="5955170" y="2815631"/>
            <a:ext cx="4388980" cy="274320"/>
          </a:xfrm>
          <a:prstGeom prst="rect">
            <a:avLst/>
          </a:prstGeom>
          <a:solidFill>
            <a:schemeClr val="accent4">
              <a:lumMod val="60000"/>
              <a:lumOff val="4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58" name="Rounded Rectangle 27">
            <a:extLst>
              <a:ext uri="{FF2B5EF4-FFF2-40B4-BE49-F238E27FC236}">
                <a16:creationId xmlns:a16="http://schemas.microsoft.com/office/drawing/2014/main" id="{7D6215EE-8593-2D2F-B4B0-86AA99E0036B}"/>
              </a:ext>
              <a:ext uri="{C183D7F6-B498-43B3-948B-1728B52AA6E4}">
                <adec:decorative xmlns:adec="http://schemas.microsoft.com/office/drawing/2017/decorative" val="1"/>
              </a:ext>
            </a:extLst>
          </p:cNvPr>
          <p:cNvSpPr>
            <a:spLocks/>
          </p:cNvSpPr>
          <p:nvPr/>
        </p:nvSpPr>
        <p:spPr>
          <a:xfrm>
            <a:off x="5416214" y="2815631"/>
            <a:ext cx="269478" cy="274320"/>
          </a:xfrm>
          <a:prstGeom prst="rect">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cxnSp>
        <p:nvCxnSpPr>
          <p:cNvPr id="59" name="Straight Arrow Connector 58">
            <a:extLst>
              <a:ext uri="{FF2B5EF4-FFF2-40B4-BE49-F238E27FC236}">
                <a16:creationId xmlns:a16="http://schemas.microsoft.com/office/drawing/2014/main" id="{6B8C585F-7D77-AC70-9D21-9FFA9DCD0CDF}"/>
              </a:ext>
              <a:ext uri="{C183D7F6-B498-43B3-948B-1728B52AA6E4}">
                <adec:decorative xmlns:adec="http://schemas.microsoft.com/office/drawing/2017/decorative" val="1"/>
              </a:ext>
            </a:extLst>
          </p:cNvPr>
          <p:cNvCxnSpPr>
            <a:cxnSpLocks/>
            <a:endCxn id="58" idx="0"/>
          </p:cNvCxnSpPr>
          <p:nvPr/>
        </p:nvCxnSpPr>
        <p:spPr>
          <a:xfrm>
            <a:off x="5550953" y="2088707"/>
            <a:ext cx="0" cy="726924"/>
          </a:xfrm>
          <a:prstGeom prst="straightConnector1">
            <a:avLst/>
          </a:prstGeom>
          <a:ln w="28575">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67" name="Rounded Rectangle 27">
            <a:extLst>
              <a:ext uri="{FF2B5EF4-FFF2-40B4-BE49-F238E27FC236}">
                <a16:creationId xmlns:a16="http://schemas.microsoft.com/office/drawing/2014/main" id="{76746863-9CD0-2226-7779-5AEF373A184F}"/>
              </a:ext>
              <a:ext uri="{C183D7F6-B498-43B3-948B-1728B52AA6E4}">
                <adec:decorative xmlns:adec="http://schemas.microsoft.com/office/drawing/2017/decorative" val="1"/>
              </a:ext>
            </a:extLst>
          </p:cNvPr>
          <p:cNvSpPr>
            <a:spLocks/>
          </p:cNvSpPr>
          <p:nvPr/>
        </p:nvSpPr>
        <p:spPr>
          <a:xfrm>
            <a:off x="5685692" y="2815631"/>
            <a:ext cx="269478" cy="274320"/>
          </a:xfrm>
          <a:prstGeom prst="rect">
            <a:avLst/>
          </a:prstGeom>
          <a:solidFill>
            <a:schemeClr val="accent3"/>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68" name="Rounded Rectangle 27">
            <a:extLst>
              <a:ext uri="{FF2B5EF4-FFF2-40B4-BE49-F238E27FC236}">
                <a16:creationId xmlns:a16="http://schemas.microsoft.com/office/drawing/2014/main" id="{1679F7A5-AA8C-3625-514A-0DCC8ADB47B4}"/>
              </a:ext>
              <a:ext uri="{C183D7F6-B498-43B3-948B-1728B52AA6E4}">
                <adec:decorative xmlns:adec="http://schemas.microsoft.com/office/drawing/2017/decorative" val="1"/>
              </a:ext>
            </a:extLst>
          </p:cNvPr>
          <p:cNvSpPr>
            <a:spLocks/>
          </p:cNvSpPr>
          <p:nvPr/>
        </p:nvSpPr>
        <p:spPr>
          <a:xfrm>
            <a:off x="10344150" y="2815631"/>
            <a:ext cx="1238250" cy="274320"/>
          </a:xfrm>
          <a:prstGeom prst="rect">
            <a:avLst/>
          </a:prstGeom>
          <a:solidFill>
            <a:schemeClr val="bg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69" name="Rounded Rectangle 27">
            <a:extLst>
              <a:ext uri="{FF2B5EF4-FFF2-40B4-BE49-F238E27FC236}">
                <a16:creationId xmlns:a16="http://schemas.microsoft.com/office/drawing/2014/main" id="{AF47BF0D-128B-67D7-715F-C91DD8F40E27}"/>
              </a:ext>
              <a:ext uri="{C183D7F6-B498-43B3-948B-1728B52AA6E4}">
                <adec:decorative xmlns:adec="http://schemas.microsoft.com/office/drawing/2017/decorative" val="1"/>
              </a:ext>
            </a:extLst>
          </p:cNvPr>
          <p:cNvSpPr>
            <a:spLocks/>
          </p:cNvSpPr>
          <p:nvPr/>
        </p:nvSpPr>
        <p:spPr>
          <a:xfrm>
            <a:off x="5416214" y="3089950"/>
            <a:ext cx="6166186" cy="536649"/>
          </a:xfrm>
          <a:prstGeom prst="rect">
            <a:avLst/>
          </a:prstGeom>
          <a:solidFill>
            <a:schemeClr val="accent2">
              <a:lumMod val="60000"/>
              <a:lumOff val="4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70" name="Rounded Rectangle 27">
            <a:extLst>
              <a:ext uri="{FF2B5EF4-FFF2-40B4-BE49-F238E27FC236}">
                <a16:creationId xmlns:a16="http://schemas.microsoft.com/office/drawing/2014/main" id="{CA4F61F3-1EE9-68D9-4692-A73A3925A65C}"/>
              </a:ext>
              <a:ext uri="{C183D7F6-B498-43B3-948B-1728B52AA6E4}">
                <adec:decorative xmlns:adec="http://schemas.microsoft.com/office/drawing/2017/decorative" val="1"/>
              </a:ext>
            </a:extLst>
          </p:cNvPr>
          <p:cNvSpPr>
            <a:spLocks/>
          </p:cNvSpPr>
          <p:nvPr/>
        </p:nvSpPr>
        <p:spPr>
          <a:xfrm>
            <a:off x="5563653" y="3239537"/>
            <a:ext cx="2610186" cy="227167"/>
          </a:xfrm>
          <a:prstGeom prst="rect">
            <a:avLst/>
          </a:prstGeom>
          <a:solidFill>
            <a:schemeClr val="accent3">
              <a:lumMod val="60000"/>
              <a:lumOff val="40000"/>
            </a:schemeClr>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71" name="Rounded Rectangle 27">
            <a:extLst>
              <a:ext uri="{FF2B5EF4-FFF2-40B4-BE49-F238E27FC236}">
                <a16:creationId xmlns:a16="http://schemas.microsoft.com/office/drawing/2014/main" id="{ECCCD020-F711-6F6C-580E-267147D3AD76}"/>
              </a:ext>
              <a:ext uri="{C183D7F6-B498-43B3-948B-1728B52AA6E4}">
                <adec:decorative xmlns:adec="http://schemas.microsoft.com/office/drawing/2017/decorative" val="1"/>
              </a:ext>
            </a:extLst>
          </p:cNvPr>
          <p:cNvSpPr>
            <a:spLocks/>
          </p:cNvSpPr>
          <p:nvPr/>
        </p:nvSpPr>
        <p:spPr>
          <a:xfrm>
            <a:off x="8329246" y="3239537"/>
            <a:ext cx="1400343" cy="227167"/>
          </a:xfrm>
          <a:prstGeom prst="rect">
            <a:avLst/>
          </a:prstGeom>
          <a:solidFill>
            <a:schemeClr val="accent2">
              <a:lumMod val="20000"/>
              <a:lumOff val="80000"/>
            </a:schemeClr>
          </a:solid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72" name="Rounded Rectangle 27">
            <a:extLst>
              <a:ext uri="{FF2B5EF4-FFF2-40B4-BE49-F238E27FC236}">
                <a16:creationId xmlns:a16="http://schemas.microsoft.com/office/drawing/2014/main" id="{B42C2306-07C2-C5F1-4F6D-9EB5ADC68C6C}"/>
              </a:ext>
              <a:ext uri="{C183D7F6-B498-43B3-948B-1728B52AA6E4}">
                <adec:decorative xmlns:adec="http://schemas.microsoft.com/office/drawing/2017/decorative" val="1"/>
              </a:ext>
            </a:extLst>
          </p:cNvPr>
          <p:cNvSpPr>
            <a:spLocks/>
          </p:cNvSpPr>
          <p:nvPr/>
        </p:nvSpPr>
        <p:spPr>
          <a:xfrm>
            <a:off x="5416214" y="3639144"/>
            <a:ext cx="6166186" cy="1135686"/>
          </a:xfrm>
          <a:prstGeom prst="rect">
            <a:avLst/>
          </a:prstGeom>
          <a:solidFill>
            <a:schemeClr val="accent5">
              <a:lumMod val="60000"/>
              <a:lumOff val="4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74" name="Rounded Rectangle 27">
            <a:extLst>
              <a:ext uri="{FF2B5EF4-FFF2-40B4-BE49-F238E27FC236}">
                <a16:creationId xmlns:a16="http://schemas.microsoft.com/office/drawing/2014/main" id="{27848BBC-0F6A-D1EE-F214-F26B00265EB8}"/>
              </a:ext>
              <a:ext uri="{C183D7F6-B498-43B3-948B-1728B52AA6E4}">
                <adec:decorative xmlns:adec="http://schemas.microsoft.com/office/drawing/2017/decorative" val="1"/>
              </a:ext>
            </a:extLst>
          </p:cNvPr>
          <p:cNvSpPr>
            <a:spLocks/>
          </p:cNvSpPr>
          <p:nvPr/>
        </p:nvSpPr>
        <p:spPr>
          <a:xfrm>
            <a:off x="5416214" y="4787375"/>
            <a:ext cx="6166186" cy="646331"/>
          </a:xfrm>
          <a:prstGeom prst="rect">
            <a:avLst/>
          </a:prstGeom>
          <a:solidFill>
            <a:schemeClr val="accent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75" name="Rounded Rectangle 27">
            <a:extLst>
              <a:ext uri="{FF2B5EF4-FFF2-40B4-BE49-F238E27FC236}">
                <a16:creationId xmlns:a16="http://schemas.microsoft.com/office/drawing/2014/main" id="{6A5692E2-AD70-898F-7728-94EB85BF433C}"/>
              </a:ext>
              <a:ext uri="{C183D7F6-B498-43B3-948B-1728B52AA6E4}">
                <adec:decorative xmlns:adec="http://schemas.microsoft.com/office/drawing/2017/decorative" val="1"/>
              </a:ext>
            </a:extLst>
          </p:cNvPr>
          <p:cNvSpPr>
            <a:spLocks/>
          </p:cNvSpPr>
          <p:nvPr/>
        </p:nvSpPr>
        <p:spPr>
          <a:xfrm>
            <a:off x="5416214" y="5446252"/>
            <a:ext cx="1238250" cy="274320"/>
          </a:xfrm>
          <a:prstGeom prst="rect">
            <a:avLst/>
          </a:prstGeom>
          <a:solidFill>
            <a:schemeClr val="bg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77" name="Rounded Rectangle 27">
            <a:extLst>
              <a:ext uri="{FF2B5EF4-FFF2-40B4-BE49-F238E27FC236}">
                <a16:creationId xmlns:a16="http://schemas.microsoft.com/office/drawing/2014/main" id="{4E3E790E-6E44-1F5D-09B5-41C035AB2F29}"/>
              </a:ext>
              <a:ext uri="{C183D7F6-B498-43B3-948B-1728B52AA6E4}">
                <adec:decorative xmlns:adec="http://schemas.microsoft.com/office/drawing/2017/decorative" val="1"/>
              </a:ext>
            </a:extLst>
          </p:cNvPr>
          <p:cNvSpPr>
            <a:spLocks/>
          </p:cNvSpPr>
          <p:nvPr/>
        </p:nvSpPr>
        <p:spPr>
          <a:xfrm>
            <a:off x="6654464" y="5446252"/>
            <a:ext cx="4658458" cy="274320"/>
          </a:xfrm>
          <a:prstGeom prst="rect">
            <a:avLst/>
          </a:prstGeom>
          <a:solidFill>
            <a:schemeClr val="accent4">
              <a:lumMod val="60000"/>
              <a:lumOff val="40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cxnSp>
        <p:nvCxnSpPr>
          <p:cNvPr id="96" name="Straight Arrow Connector 95">
            <a:extLst>
              <a:ext uri="{FF2B5EF4-FFF2-40B4-BE49-F238E27FC236}">
                <a16:creationId xmlns:a16="http://schemas.microsoft.com/office/drawing/2014/main" id="{C894E643-F838-85AE-7190-56DB44A14DBB}"/>
              </a:ext>
              <a:ext uri="{C183D7F6-B498-43B3-948B-1728B52AA6E4}">
                <adec:decorative xmlns:adec="http://schemas.microsoft.com/office/drawing/2017/decorative" val="1"/>
              </a:ext>
            </a:extLst>
          </p:cNvPr>
          <p:cNvCxnSpPr>
            <a:cxnSpLocks/>
          </p:cNvCxnSpPr>
          <p:nvPr/>
        </p:nvCxnSpPr>
        <p:spPr>
          <a:xfrm flipV="1">
            <a:off x="5685692" y="3639144"/>
            <a:ext cx="0" cy="2277541"/>
          </a:xfrm>
          <a:prstGeom prst="straightConnector1">
            <a:avLst/>
          </a:prstGeom>
          <a:ln w="28575">
            <a:solidFill>
              <a:schemeClr val="bg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1CA4E4A-B37F-95BD-C719-FD58C04C24CC}"/>
              </a:ext>
              <a:ext uri="{C183D7F6-B498-43B3-948B-1728B52AA6E4}">
                <adec:decorative xmlns:adec="http://schemas.microsoft.com/office/drawing/2017/decorative" val="1"/>
              </a:ext>
            </a:extLst>
          </p:cNvPr>
          <p:cNvCxnSpPr>
            <a:cxnSpLocks/>
            <a:endCxn id="67" idx="0"/>
          </p:cNvCxnSpPr>
          <p:nvPr/>
        </p:nvCxnSpPr>
        <p:spPr>
          <a:xfrm>
            <a:off x="5820431" y="2533803"/>
            <a:ext cx="0" cy="281828"/>
          </a:xfrm>
          <a:prstGeom prst="straightConnector1">
            <a:avLst/>
          </a:prstGeom>
          <a:ln w="28575">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5933629-75BF-3118-0908-21783F3AEF9E}"/>
              </a:ext>
              <a:ext uri="{C183D7F6-B498-43B3-948B-1728B52AA6E4}">
                <adec:decorative xmlns:adec="http://schemas.microsoft.com/office/drawing/2017/decorative" val="1"/>
              </a:ext>
            </a:extLst>
          </p:cNvPr>
          <p:cNvCxnSpPr>
            <a:cxnSpLocks/>
            <a:stCxn id="70" idx="2"/>
          </p:cNvCxnSpPr>
          <p:nvPr/>
        </p:nvCxnSpPr>
        <p:spPr>
          <a:xfrm>
            <a:off x="6868746" y="3466704"/>
            <a:ext cx="0" cy="396286"/>
          </a:xfrm>
          <a:prstGeom prst="straightConnector1">
            <a:avLst/>
          </a:prstGeom>
          <a:ln w="28575">
            <a:solidFill>
              <a:schemeClr val="bg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8F1B06B-D25A-4445-3714-F2E4E4A188EF}"/>
              </a:ext>
              <a:ext uri="{C183D7F6-B498-43B3-948B-1728B52AA6E4}">
                <adec:decorative xmlns:adec="http://schemas.microsoft.com/office/drawing/2017/decorative" val="1"/>
              </a:ext>
            </a:extLst>
          </p:cNvPr>
          <p:cNvCxnSpPr>
            <a:cxnSpLocks/>
            <a:stCxn id="71" idx="2"/>
          </p:cNvCxnSpPr>
          <p:nvPr/>
        </p:nvCxnSpPr>
        <p:spPr>
          <a:xfrm>
            <a:off x="9029418" y="3466704"/>
            <a:ext cx="0" cy="1504239"/>
          </a:xfrm>
          <a:prstGeom prst="straightConnector1">
            <a:avLst/>
          </a:prstGeom>
          <a:ln w="28575">
            <a:solidFill>
              <a:schemeClr val="bg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849B444-C987-6859-1AF6-C4AFF95642A3}"/>
              </a:ext>
              <a:ext uri="{C183D7F6-B498-43B3-948B-1728B52AA6E4}">
                <adec:decorative xmlns:adec="http://schemas.microsoft.com/office/drawing/2017/decorative" val="1"/>
              </a:ext>
            </a:extLst>
          </p:cNvPr>
          <p:cNvCxnSpPr>
            <a:cxnSpLocks/>
            <a:stCxn id="81" idx="2"/>
          </p:cNvCxnSpPr>
          <p:nvPr/>
        </p:nvCxnSpPr>
        <p:spPr>
          <a:xfrm>
            <a:off x="9231024" y="2088707"/>
            <a:ext cx="0" cy="726924"/>
          </a:xfrm>
          <a:prstGeom prst="straightConnector1">
            <a:avLst/>
          </a:prstGeom>
          <a:ln w="28575">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54FFFB-68B3-20F8-809A-CC06E109915A}"/>
              </a:ext>
              <a:ext uri="{C183D7F6-B498-43B3-948B-1728B52AA6E4}">
                <adec:decorative xmlns:adec="http://schemas.microsoft.com/office/drawing/2017/decorative" val="1"/>
              </a:ext>
            </a:extLst>
          </p:cNvPr>
          <p:cNvCxnSpPr>
            <a:cxnSpLocks/>
            <a:stCxn id="88" idx="0"/>
          </p:cNvCxnSpPr>
          <p:nvPr/>
        </p:nvCxnSpPr>
        <p:spPr>
          <a:xfrm flipH="1" flipV="1">
            <a:off x="7834763" y="3489650"/>
            <a:ext cx="22949" cy="2810611"/>
          </a:xfrm>
          <a:prstGeom prst="straightConnector1">
            <a:avLst/>
          </a:prstGeom>
          <a:ln w="28575">
            <a:solidFill>
              <a:schemeClr val="bg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DC76A20-ABEF-4B28-85B3-E06CD83568EC}"/>
              </a:ext>
              <a:ext uri="{C183D7F6-B498-43B3-948B-1728B52AA6E4}">
                <adec:decorative xmlns:adec="http://schemas.microsoft.com/office/drawing/2017/decorative" val="1"/>
              </a:ext>
            </a:extLst>
          </p:cNvPr>
          <p:cNvCxnSpPr>
            <a:cxnSpLocks/>
          </p:cNvCxnSpPr>
          <p:nvPr/>
        </p:nvCxnSpPr>
        <p:spPr>
          <a:xfrm flipH="1" flipV="1">
            <a:off x="8544429" y="3489650"/>
            <a:ext cx="22949" cy="2810611"/>
          </a:xfrm>
          <a:prstGeom prst="straightConnector1">
            <a:avLst/>
          </a:prstGeom>
          <a:ln w="28575">
            <a:solidFill>
              <a:schemeClr val="bg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7221CF0-1A0A-6191-E13F-F9C8D70FA3D9}"/>
              </a:ext>
              <a:ext uri="{C183D7F6-B498-43B3-948B-1728B52AA6E4}">
                <adec:decorative xmlns:adec="http://schemas.microsoft.com/office/drawing/2017/decorative" val="1"/>
              </a:ext>
            </a:extLst>
          </p:cNvPr>
          <p:cNvCxnSpPr>
            <a:cxnSpLocks/>
            <a:stCxn id="84" idx="0"/>
          </p:cNvCxnSpPr>
          <p:nvPr/>
        </p:nvCxnSpPr>
        <p:spPr>
          <a:xfrm flipV="1">
            <a:off x="10096820" y="5733118"/>
            <a:ext cx="0" cy="183567"/>
          </a:xfrm>
          <a:prstGeom prst="straightConnector1">
            <a:avLst/>
          </a:prstGeom>
          <a:ln w="28575">
            <a:solidFill>
              <a:schemeClr val="bg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71ECF1E-1D09-9CB8-E01E-EC9C2215EB09}"/>
              </a:ext>
              <a:ext uri="{C183D7F6-B498-43B3-948B-1728B52AA6E4}">
                <adec:decorative xmlns:adec="http://schemas.microsoft.com/office/drawing/2017/decorative" val="1"/>
              </a:ext>
            </a:extLst>
          </p:cNvPr>
          <p:cNvCxnSpPr>
            <a:cxnSpLocks/>
            <a:endCxn id="85" idx="2"/>
          </p:cNvCxnSpPr>
          <p:nvPr/>
        </p:nvCxnSpPr>
        <p:spPr>
          <a:xfrm flipV="1">
            <a:off x="11447661" y="5720572"/>
            <a:ext cx="0" cy="579689"/>
          </a:xfrm>
          <a:prstGeom prst="straightConnector1">
            <a:avLst/>
          </a:prstGeom>
          <a:ln w="28575">
            <a:solidFill>
              <a:schemeClr val="bg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Rounded Rectangle 27">
            <a:extLst>
              <a:ext uri="{FF2B5EF4-FFF2-40B4-BE49-F238E27FC236}">
                <a16:creationId xmlns:a16="http://schemas.microsoft.com/office/drawing/2014/main" id="{D5E5A284-1848-F5AC-E5F0-E91AA0368D48}"/>
              </a:ext>
            </a:extLst>
          </p:cNvPr>
          <p:cNvSpPr>
            <a:spLocks/>
          </p:cNvSpPr>
          <p:nvPr/>
        </p:nvSpPr>
        <p:spPr>
          <a:xfrm>
            <a:off x="5685692" y="2259483"/>
            <a:ext cx="2226253" cy="274320"/>
          </a:xfrm>
          <a:prstGeom prst="rect">
            <a:avLst/>
          </a:prstGeom>
          <a:solidFill>
            <a:schemeClr val="tx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sz="1600" dirty="0">
                <a:solidFill>
                  <a:srgbClr val="010022"/>
                </a:solidFill>
                <a:cs typeface="Calibri" panose="020F0502020204030204" pitchFamily="34" charset="0"/>
              </a:rPr>
              <a:t>Primary Header</a:t>
            </a:r>
          </a:p>
        </p:txBody>
      </p:sp>
      <p:sp>
        <p:nvSpPr>
          <p:cNvPr id="81" name="Rounded Rectangle 27">
            <a:extLst>
              <a:ext uri="{FF2B5EF4-FFF2-40B4-BE49-F238E27FC236}">
                <a16:creationId xmlns:a16="http://schemas.microsoft.com/office/drawing/2014/main" id="{E802ADE0-2312-B51F-900F-B742C235A933}"/>
              </a:ext>
            </a:extLst>
          </p:cNvPr>
          <p:cNvSpPr>
            <a:spLocks/>
          </p:cNvSpPr>
          <p:nvPr/>
        </p:nvSpPr>
        <p:spPr>
          <a:xfrm>
            <a:off x="8117897" y="1814387"/>
            <a:ext cx="2226253" cy="274320"/>
          </a:xfrm>
          <a:prstGeom prst="rect">
            <a:avLst/>
          </a:prstGeom>
          <a:solidFill>
            <a:schemeClr val="tx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sz="1600" dirty="0">
                <a:solidFill>
                  <a:srgbClr val="010022"/>
                </a:solidFill>
                <a:cs typeface="Calibri" panose="020F0502020204030204" pitchFamily="34" charset="0"/>
              </a:rPr>
              <a:t>Partition Entities</a:t>
            </a:r>
          </a:p>
        </p:txBody>
      </p:sp>
      <p:sp>
        <p:nvSpPr>
          <p:cNvPr id="82" name="Rounded Rectangle 27">
            <a:extLst>
              <a:ext uri="{FF2B5EF4-FFF2-40B4-BE49-F238E27FC236}">
                <a16:creationId xmlns:a16="http://schemas.microsoft.com/office/drawing/2014/main" id="{47E99144-8484-7CB0-92F7-DCB80CC152EC}"/>
              </a:ext>
            </a:extLst>
          </p:cNvPr>
          <p:cNvSpPr>
            <a:spLocks/>
          </p:cNvSpPr>
          <p:nvPr/>
        </p:nvSpPr>
        <p:spPr>
          <a:xfrm>
            <a:off x="5402793" y="5916685"/>
            <a:ext cx="2226253" cy="274320"/>
          </a:xfrm>
          <a:prstGeom prst="rect">
            <a:avLst/>
          </a:prstGeom>
          <a:solidFill>
            <a:schemeClr val="tx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sz="1600" dirty="0">
                <a:solidFill>
                  <a:srgbClr val="010022"/>
                </a:solidFill>
                <a:cs typeface="Calibri" panose="020F0502020204030204" pitchFamily="34" charset="0"/>
              </a:rPr>
              <a:t>EFI Partition</a:t>
            </a:r>
          </a:p>
        </p:txBody>
      </p:sp>
      <p:sp>
        <p:nvSpPr>
          <p:cNvPr id="84" name="Rounded Rectangle 27">
            <a:extLst>
              <a:ext uri="{FF2B5EF4-FFF2-40B4-BE49-F238E27FC236}">
                <a16:creationId xmlns:a16="http://schemas.microsoft.com/office/drawing/2014/main" id="{08CFBC4D-0104-621A-F910-8A9F45464463}"/>
              </a:ext>
            </a:extLst>
          </p:cNvPr>
          <p:cNvSpPr>
            <a:spLocks/>
          </p:cNvSpPr>
          <p:nvPr/>
        </p:nvSpPr>
        <p:spPr>
          <a:xfrm>
            <a:off x="8983693" y="5916685"/>
            <a:ext cx="2226253" cy="274320"/>
          </a:xfrm>
          <a:prstGeom prst="rect">
            <a:avLst/>
          </a:prstGeom>
          <a:solidFill>
            <a:schemeClr val="tx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sz="1600" dirty="0">
                <a:solidFill>
                  <a:srgbClr val="010022"/>
                </a:solidFill>
                <a:cs typeface="Calibri" panose="020F0502020204030204" pitchFamily="34" charset="0"/>
              </a:rPr>
              <a:t>Partition Entities</a:t>
            </a:r>
          </a:p>
        </p:txBody>
      </p:sp>
      <p:sp>
        <p:nvSpPr>
          <p:cNvPr id="85" name="Rounded Rectangle 27">
            <a:extLst>
              <a:ext uri="{FF2B5EF4-FFF2-40B4-BE49-F238E27FC236}">
                <a16:creationId xmlns:a16="http://schemas.microsoft.com/office/drawing/2014/main" id="{32B2C7B9-8F66-1A09-0CFC-2EBFB32CBAD0}"/>
              </a:ext>
              <a:ext uri="{C183D7F6-B498-43B3-948B-1728B52AA6E4}">
                <adec:decorative xmlns:adec="http://schemas.microsoft.com/office/drawing/2017/decorative" val="1"/>
              </a:ext>
            </a:extLst>
          </p:cNvPr>
          <p:cNvSpPr>
            <a:spLocks/>
          </p:cNvSpPr>
          <p:nvPr/>
        </p:nvSpPr>
        <p:spPr>
          <a:xfrm>
            <a:off x="11312922" y="5446252"/>
            <a:ext cx="269478" cy="274320"/>
          </a:xfrm>
          <a:prstGeom prst="rect">
            <a:avLst/>
          </a:prstGeom>
          <a:solidFill>
            <a:schemeClr val="accent3"/>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86" name="Rounded Rectangle 27">
            <a:extLst>
              <a:ext uri="{FF2B5EF4-FFF2-40B4-BE49-F238E27FC236}">
                <a16:creationId xmlns:a16="http://schemas.microsoft.com/office/drawing/2014/main" id="{04E11178-4A17-3920-50F9-A74038765F2A}"/>
              </a:ext>
            </a:extLst>
          </p:cNvPr>
          <p:cNvSpPr>
            <a:spLocks/>
          </p:cNvSpPr>
          <p:nvPr/>
        </p:nvSpPr>
        <p:spPr>
          <a:xfrm>
            <a:off x="9356147" y="6302837"/>
            <a:ext cx="2226253" cy="274320"/>
          </a:xfrm>
          <a:prstGeom prst="rect">
            <a:avLst/>
          </a:prstGeom>
          <a:solidFill>
            <a:schemeClr val="tx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sz="1600" dirty="0">
                <a:solidFill>
                  <a:srgbClr val="010022"/>
                </a:solidFill>
                <a:cs typeface="Calibri" panose="020F0502020204030204" pitchFamily="34" charset="0"/>
              </a:rPr>
              <a:t>Secondary Header</a:t>
            </a:r>
          </a:p>
        </p:txBody>
      </p:sp>
      <p:sp>
        <p:nvSpPr>
          <p:cNvPr id="88" name="Rounded Rectangle 27">
            <a:extLst>
              <a:ext uri="{FF2B5EF4-FFF2-40B4-BE49-F238E27FC236}">
                <a16:creationId xmlns:a16="http://schemas.microsoft.com/office/drawing/2014/main" id="{167CCD9E-8B82-6940-BB36-96F2D5A0E117}"/>
              </a:ext>
            </a:extLst>
          </p:cNvPr>
          <p:cNvSpPr>
            <a:spLocks/>
          </p:cNvSpPr>
          <p:nvPr/>
        </p:nvSpPr>
        <p:spPr>
          <a:xfrm>
            <a:off x="6744585" y="6300261"/>
            <a:ext cx="2226253" cy="274320"/>
          </a:xfrm>
          <a:prstGeom prst="rect">
            <a:avLst/>
          </a:prstGeom>
          <a:solidFill>
            <a:schemeClr val="tx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r>
              <a:rPr lang="en-US" sz="1600" dirty="0">
                <a:solidFill>
                  <a:srgbClr val="010022"/>
                </a:solidFill>
                <a:cs typeface="Calibri" panose="020F0502020204030204" pitchFamily="34" charset="0"/>
              </a:rPr>
              <a:t>Bootloader</a:t>
            </a:r>
          </a:p>
        </p:txBody>
      </p:sp>
    </p:spTree>
    <p:extLst>
      <p:ext uri="{BB962C8B-B14F-4D97-AF65-F5344CB8AC3E}">
        <p14:creationId xmlns:p14="http://schemas.microsoft.com/office/powerpoint/2010/main" val="348973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6" presetClass="emph" presetSubtype="0" fill="hold" grpId="0" nodeType="clickEffect">
                                  <p:stCondLst>
                                    <p:cond delay="0"/>
                                  </p:stCondLst>
                                  <p:childTnLst>
                                    <p:animEffect transition="out" filter="fade">
                                      <p:cBhvr>
                                        <p:cTn id="88" dur="500" tmFilter="0, 0; .2, .5; .8, .5; 1, 0"/>
                                        <p:tgtEl>
                                          <p:spTgt spid="47"/>
                                        </p:tgtEl>
                                      </p:cBhvr>
                                    </p:animEffect>
                                    <p:animScale>
                                      <p:cBhvr>
                                        <p:cTn id="89" dur="250" autoRev="1" fill="hold"/>
                                        <p:tgtEl>
                                          <p:spTgt spid="47"/>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59"/>
                                        </p:tgtEl>
                                      </p:cBhvr>
                                    </p:animEffect>
                                    <p:animScale>
                                      <p:cBhvr>
                                        <p:cTn id="92" dur="250" autoRev="1" fill="hold"/>
                                        <p:tgtEl>
                                          <p:spTgt spid="59"/>
                                        </p:tgtEl>
                                      </p:cBhvr>
                                      <p:by x="105000" y="105000"/>
                                    </p:animScale>
                                  </p:childTnLst>
                                </p:cTn>
                              </p:par>
                              <p:par>
                                <p:cTn id="93" presetID="26" presetClass="emph" presetSubtype="0" fill="hold" grpId="0" nodeType="withEffect">
                                  <p:stCondLst>
                                    <p:cond delay="0"/>
                                  </p:stCondLst>
                                  <p:childTnLst>
                                    <p:animEffect transition="out" filter="fade">
                                      <p:cBhvr>
                                        <p:cTn id="94" dur="500" tmFilter="0, 0; .2, .5; .8, .5; 1, 0"/>
                                        <p:tgtEl>
                                          <p:spTgt spid="58"/>
                                        </p:tgtEl>
                                      </p:cBhvr>
                                    </p:animEffect>
                                    <p:animScale>
                                      <p:cBhvr>
                                        <p:cTn id="95" dur="250" autoRev="1" fill="hold"/>
                                        <p:tgtEl>
                                          <p:spTgt spid="58"/>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0" nodeType="clickEffect">
                                  <p:stCondLst>
                                    <p:cond delay="0"/>
                                  </p:stCondLst>
                                  <p:childTnLst>
                                    <p:animEffect transition="out" filter="fade">
                                      <p:cBhvr>
                                        <p:cTn id="99" dur="500" tmFilter="0, 0; .2, .5; .8, .5; 1, 0"/>
                                        <p:tgtEl>
                                          <p:spTgt spid="79"/>
                                        </p:tgtEl>
                                      </p:cBhvr>
                                    </p:animEffect>
                                    <p:animScale>
                                      <p:cBhvr>
                                        <p:cTn id="100" dur="250" autoRev="1" fill="hold"/>
                                        <p:tgtEl>
                                          <p:spTgt spid="79"/>
                                        </p:tgtEl>
                                      </p:cBhvr>
                                      <p:by x="105000" y="105000"/>
                                    </p:animScale>
                                  </p:childTnLst>
                                </p:cTn>
                              </p:par>
                              <p:par>
                                <p:cTn id="101" presetID="26" presetClass="emph" presetSubtype="0" fill="hold" nodeType="withEffect">
                                  <p:stCondLst>
                                    <p:cond delay="0"/>
                                  </p:stCondLst>
                                  <p:childTnLst>
                                    <p:animEffect transition="out" filter="fade">
                                      <p:cBhvr>
                                        <p:cTn id="102" dur="500" tmFilter="0, 0; .2, .5; .8, .5; 1, 0"/>
                                        <p:tgtEl>
                                          <p:spTgt spid="89"/>
                                        </p:tgtEl>
                                      </p:cBhvr>
                                    </p:animEffect>
                                    <p:animScale>
                                      <p:cBhvr>
                                        <p:cTn id="103" dur="250" autoRev="1" fill="hold"/>
                                        <p:tgtEl>
                                          <p:spTgt spid="89"/>
                                        </p:tgtEl>
                                      </p:cBhvr>
                                      <p:by x="105000" y="105000"/>
                                    </p:animScale>
                                  </p:childTnLst>
                                </p:cTn>
                              </p:par>
                              <p:par>
                                <p:cTn id="104" presetID="26" presetClass="emph" presetSubtype="0" fill="hold" grpId="0" nodeType="withEffect">
                                  <p:stCondLst>
                                    <p:cond delay="0"/>
                                  </p:stCondLst>
                                  <p:childTnLst>
                                    <p:animEffect transition="out" filter="fade">
                                      <p:cBhvr>
                                        <p:cTn id="105" dur="500" tmFilter="0, 0; .2, .5; .8, .5; 1, 0"/>
                                        <p:tgtEl>
                                          <p:spTgt spid="67"/>
                                        </p:tgtEl>
                                      </p:cBhvr>
                                    </p:animEffect>
                                    <p:animScale>
                                      <p:cBhvr>
                                        <p:cTn id="106" dur="250" autoRev="1" fill="hold"/>
                                        <p:tgtEl>
                                          <p:spTgt spid="67"/>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26" presetClass="emph" presetSubtype="0" fill="hold" grpId="0" nodeType="clickEffect">
                                  <p:stCondLst>
                                    <p:cond delay="0"/>
                                  </p:stCondLst>
                                  <p:childTnLst>
                                    <p:animEffect transition="out" filter="fade">
                                      <p:cBhvr>
                                        <p:cTn id="110" dur="500" tmFilter="0, 0; .2, .5; .8, .5; 1, 0"/>
                                        <p:tgtEl>
                                          <p:spTgt spid="81"/>
                                        </p:tgtEl>
                                      </p:cBhvr>
                                    </p:animEffect>
                                    <p:animScale>
                                      <p:cBhvr>
                                        <p:cTn id="111" dur="250" autoRev="1" fill="hold"/>
                                        <p:tgtEl>
                                          <p:spTgt spid="81"/>
                                        </p:tgtEl>
                                      </p:cBhvr>
                                      <p:by x="105000" y="105000"/>
                                    </p:animScale>
                                  </p:childTnLst>
                                </p:cTn>
                              </p:par>
                              <p:par>
                                <p:cTn id="112" presetID="26" presetClass="emph" presetSubtype="0" fill="hold" nodeType="withEffect">
                                  <p:stCondLst>
                                    <p:cond delay="0"/>
                                  </p:stCondLst>
                                  <p:childTnLst>
                                    <p:animEffect transition="out" filter="fade">
                                      <p:cBhvr>
                                        <p:cTn id="113" dur="500" tmFilter="0, 0; .2, .5; .8, .5; 1, 0"/>
                                        <p:tgtEl>
                                          <p:spTgt spid="95"/>
                                        </p:tgtEl>
                                      </p:cBhvr>
                                    </p:animEffect>
                                    <p:animScale>
                                      <p:cBhvr>
                                        <p:cTn id="114" dur="250" autoRev="1" fill="hold"/>
                                        <p:tgtEl>
                                          <p:spTgt spid="95"/>
                                        </p:tgtEl>
                                      </p:cBhvr>
                                      <p:by x="105000" y="105000"/>
                                    </p:animScale>
                                  </p:childTnLst>
                                </p:cTn>
                              </p:par>
                              <p:par>
                                <p:cTn id="115" presetID="26" presetClass="emph" presetSubtype="0" fill="hold" grpId="0" nodeType="withEffect">
                                  <p:stCondLst>
                                    <p:cond delay="0"/>
                                  </p:stCondLst>
                                  <p:childTnLst>
                                    <p:animEffect transition="out" filter="fade">
                                      <p:cBhvr>
                                        <p:cTn id="116" dur="500" tmFilter="0, 0; .2, .5; .8, .5; 1, 0"/>
                                        <p:tgtEl>
                                          <p:spTgt spid="57"/>
                                        </p:tgtEl>
                                      </p:cBhvr>
                                    </p:animEffect>
                                    <p:animScale>
                                      <p:cBhvr>
                                        <p:cTn id="117" dur="250" autoRev="1" fill="hold"/>
                                        <p:tgtEl>
                                          <p:spTgt spid="57"/>
                                        </p:tgtEl>
                                      </p:cBhvr>
                                      <p:by x="105000" y="105000"/>
                                    </p:animScale>
                                  </p:childTnLst>
                                </p:cTn>
                              </p:par>
                              <p:par>
                                <p:cTn id="118" presetID="26" presetClass="emph" presetSubtype="0" fill="hold" grpId="0" nodeType="withEffect">
                                  <p:stCondLst>
                                    <p:cond delay="0"/>
                                  </p:stCondLst>
                                  <p:childTnLst>
                                    <p:animEffect transition="out" filter="fade">
                                      <p:cBhvr>
                                        <p:cTn id="119" dur="500" tmFilter="0, 0; .2, .5; .8, .5; 1, 0"/>
                                        <p:tgtEl>
                                          <p:spTgt spid="68"/>
                                        </p:tgtEl>
                                      </p:cBhvr>
                                    </p:animEffect>
                                    <p:animScale>
                                      <p:cBhvr>
                                        <p:cTn id="120" dur="250" autoRev="1" fill="hold"/>
                                        <p:tgtEl>
                                          <p:spTgt spid="68"/>
                                        </p:tgtEl>
                                      </p:cBhvr>
                                      <p:by x="105000" y="105000"/>
                                    </p:animScale>
                                  </p:childTnLst>
                                </p:cTn>
                              </p:par>
                            </p:childTnLst>
                          </p:cTn>
                        </p:par>
                      </p:childTnLst>
                    </p:cTn>
                  </p:par>
                  <p:par>
                    <p:cTn id="121" fill="hold">
                      <p:stCondLst>
                        <p:cond delay="indefinite"/>
                      </p:stCondLst>
                      <p:childTnLst>
                        <p:par>
                          <p:cTn id="122" fill="hold">
                            <p:stCondLst>
                              <p:cond delay="0"/>
                            </p:stCondLst>
                            <p:childTnLst>
                              <p:par>
                                <p:cTn id="123" presetID="26" presetClass="emph" presetSubtype="0" fill="hold" nodeType="clickEffect">
                                  <p:stCondLst>
                                    <p:cond delay="0"/>
                                  </p:stCondLst>
                                  <p:childTnLst>
                                    <p:animEffect transition="out" filter="fade">
                                      <p:cBhvr>
                                        <p:cTn id="124" dur="500" tmFilter="0, 0; .2, .5; .8, .5; 1, 0"/>
                                        <p:tgtEl>
                                          <p:spTgt spid="96"/>
                                        </p:tgtEl>
                                      </p:cBhvr>
                                    </p:animEffect>
                                    <p:animScale>
                                      <p:cBhvr>
                                        <p:cTn id="125" dur="250" autoRev="1" fill="hold"/>
                                        <p:tgtEl>
                                          <p:spTgt spid="96"/>
                                        </p:tgtEl>
                                      </p:cBhvr>
                                      <p:by x="105000" y="105000"/>
                                    </p:animScale>
                                  </p:childTnLst>
                                </p:cTn>
                              </p:par>
                              <p:par>
                                <p:cTn id="126" presetID="26" presetClass="emph" presetSubtype="0" fill="hold" grpId="0" nodeType="withEffect">
                                  <p:stCondLst>
                                    <p:cond delay="0"/>
                                  </p:stCondLst>
                                  <p:childTnLst>
                                    <p:animEffect transition="out" filter="fade">
                                      <p:cBhvr>
                                        <p:cTn id="127" dur="500" tmFilter="0, 0; .2, .5; .8, .5; 1, 0"/>
                                        <p:tgtEl>
                                          <p:spTgt spid="82"/>
                                        </p:tgtEl>
                                      </p:cBhvr>
                                    </p:animEffect>
                                    <p:animScale>
                                      <p:cBhvr>
                                        <p:cTn id="128" dur="250" autoRev="1" fill="hold"/>
                                        <p:tgtEl>
                                          <p:spTgt spid="82"/>
                                        </p:tgtEl>
                                      </p:cBhvr>
                                      <p:by x="105000" y="105000"/>
                                    </p:animScale>
                                  </p:childTnLst>
                                </p:cTn>
                              </p:par>
                              <p:par>
                                <p:cTn id="129" presetID="26" presetClass="emph" presetSubtype="0" fill="hold" grpId="0" nodeType="withEffect">
                                  <p:stCondLst>
                                    <p:cond delay="0"/>
                                  </p:stCondLst>
                                  <p:childTnLst>
                                    <p:animEffect transition="out" filter="fade">
                                      <p:cBhvr>
                                        <p:cTn id="130" dur="500" tmFilter="0, 0; .2, .5; .8, .5; 1, 0"/>
                                        <p:tgtEl>
                                          <p:spTgt spid="69"/>
                                        </p:tgtEl>
                                      </p:cBhvr>
                                    </p:animEffect>
                                    <p:animScale>
                                      <p:cBhvr>
                                        <p:cTn id="131" dur="250" autoRev="1" fill="hold"/>
                                        <p:tgtEl>
                                          <p:spTgt spid="69"/>
                                        </p:tgtEl>
                                      </p:cBhvr>
                                      <p:by x="105000" y="105000"/>
                                    </p:animScale>
                                  </p:childTnLst>
                                </p:cTn>
                              </p:par>
                            </p:childTnLst>
                          </p:cTn>
                        </p:par>
                      </p:childTnLst>
                    </p:cTn>
                  </p:par>
                  <p:par>
                    <p:cTn id="132" fill="hold">
                      <p:stCondLst>
                        <p:cond delay="indefinite"/>
                      </p:stCondLst>
                      <p:childTnLst>
                        <p:par>
                          <p:cTn id="133" fill="hold">
                            <p:stCondLst>
                              <p:cond delay="0"/>
                            </p:stCondLst>
                            <p:childTnLst>
                              <p:par>
                                <p:cTn id="134" presetID="26" presetClass="emph" presetSubtype="0" fill="hold" nodeType="clickEffect">
                                  <p:stCondLst>
                                    <p:cond delay="0"/>
                                  </p:stCondLst>
                                  <p:childTnLst>
                                    <p:animEffect transition="out" filter="fade">
                                      <p:cBhvr>
                                        <p:cTn id="135" dur="500" tmFilter="0, 0; .2, .5; .8, .5; 1, 0"/>
                                        <p:tgtEl>
                                          <p:spTgt spid="97"/>
                                        </p:tgtEl>
                                      </p:cBhvr>
                                    </p:animEffect>
                                    <p:animScale>
                                      <p:cBhvr>
                                        <p:cTn id="136" dur="250" autoRev="1" fill="hold"/>
                                        <p:tgtEl>
                                          <p:spTgt spid="97"/>
                                        </p:tgtEl>
                                      </p:cBhvr>
                                      <p:by x="105000" y="105000"/>
                                    </p:animScale>
                                  </p:childTnLst>
                                </p:cTn>
                              </p:par>
                              <p:par>
                                <p:cTn id="137" presetID="26" presetClass="emph" presetSubtype="0" fill="hold" nodeType="withEffect">
                                  <p:stCondLst>
                                    <p:cond delay="0"/>
                                  </p:stCondLst>
                                  <p:childTnLst>
                                    <p:animEffect transition="out" filter="fade">
                                      <p:cBhvr>
                                        <p:cTn id="138" dur="500" tmFilter="0, 0; .2, .5; .8, .5; 1, 0"/>
                                        <p:tgtEl>
                                          <p:spTgt spid="101"/>
                                        </p:tgtEl>
                                      </p:cBhvr>
                                    </p:animEffect>
                                    <p:animScale>
                                      <p:cBhvr>
                                        <p:cTn id="139" dur="250" autoRev="1" fill="hold"/>
                                        <p:tgtEl>
                                          <p:spTgt spid="101"/>
                                        </p:tgtEl>
                                      </p:cBhvr>
                                      <p:by x="105000" y="105000"/>
                                    </p:animScale>
                                  </p:childTnLst>
                                </p:cTn>
                              </p:par>
                              <p:par>
                                <p:cTn id="140" presetID="26" presetClass="emph" presetSubtype="0" fill="hold" grpId="0" nodeType="withEffect">
                                  <p:stCondLst>
                                    <p:cond delay="0"/>
                                  </p:stCondLst>
                                  <p:childTnLst>
                                    <p:animEffect transition="out" filter="fade">
                                      <p:cBhvr>
                                        <p:cTn id="141" dur="500" tmFilter="0, 0; .2, .5; .8, .5; 1, 0"/>
                                        <p:tgtEl>
                                          <p:spTgt spid="88"/>
                                        </p:tgtEl>
                                      </p:cBhvr>
                                    </p:animEffect>
                                    <p:animScale>
                                      <p:cBhvr>
                                        <p:cTn id="142" dur="250" autoRev="1" fill="hold"/>
                                        <p:tgtEl>
                                          <p:spTgt spid="88"/>
                                        </p:tgtEl>
                                      </p:cBhvr>
                                      <p:by x="105000" y="105000"/>
                                    </p:animScale>
                                  </p:childTnLst>
                                </p:cTn>
                              </p:par>
                              <p:par>
                                <p:cTn id="143" presetID="26" presetClass="emph" presetSubtype="0" fill="hold" grpId="0" nodeType="withEffect">
                                  <p:stCondLst>
                                    <p:cond delay="0"/>
                                  </p:stCondLst>
                                  <p:childTnLst>
                                    <p:animEffect transition="out" filter="fade">
                                      <p:cBhvr>
                                        <p:cTn id="144" dur="500" tmFilter="0, 0; .2, .5; .8, .5; 1, 0"/>
                                        <p:tgtEl>
                                          <p:spTgt spid="71"/>
                                        </p:tgtEl>
                                      </p:cBhvr>
                                    </p:animEffect>
                                    <p:animScale>
                                      <p:cBhvr>
                                        <p:cTn id="145" dur="250" autoRev="1" fill="hold"/>
                                        <p:tgtEl>
                                          <p:spTgt spid="71"/>
                                        </p:tgtEl>
                                      </p:cBhvr>
                                      <p:by x="105000" y="105000"/>
                                    </p:animScale>
                                  </p:childTnLst>
                                </p:cTn>
                              </p:par>
                              <p:par>
                                <p:cTn id="146" presetID="26" presetClass="emph" presetSubtype="0" fill="hold" nodeType="withEffect">
                                  <p:stCondLst>
                                    <p:cond delay="0"/>
                                  </p:stCondLst>
                                  <p:childTnLst>
                                    <p:animEffect transition="out" filter="fade">
                                      <p:cBhvr>
                                        <p:cTn id="147" dur="500" tmFilter="0, 0; .2, .5; .8, .5; 1, 0"/>
                                        <p:tgtEl>
                                          <p:spTgt spid="91"/>
                                        </p:tgtEl>
                                      </p:cBhvr>
                                    </p:animEffect>
                                    <p:animScale>
                                      <p:cBhvr>
                                        <p:cTn id="148" dur="250" autoRev="1" fill="hold"/>
                                        <p:tgtEl>
                                          <p:spTgt spid="91"/>
                                        </p:tgtEl>
                                      </p:cBhvr>
                                      <p:by x="105000" y="105000"/>
                                    </p:animScale>
                                  </p:childTnLst>
                                </p:cTn>
                              </p:par>
                              <p:par>
                                <p:cTn id="149" presetID="26" presetClass="emph" presetSubtype="0" fill="hold" grpId="1" nodeType="withEffect">
                                  <p:stCondLst>
                                    <p:cond delay="0"/>
                                  </p:stCondLst>
                                  <p:childTnLst>
                                    <p:animEffect transition="out" filter="fade">
                                      <p:cBhvr>
                                        <p:cTn id="150" dur="500" tmFilter="0, 0; .2, .5; .8, .5; 1, 0"/>
                                        <p:tgtEl>
                                          <p:spTgt spid="70"/>
                                        </p:tgtEl>
                                      </p:cBhvr>
                                    </p:animEffect>
                                    <p:animScale>
                                      <p:cBhvr>
                                        <p:cTn id="151" dur="250" autoRev="1" fill="hold"/>
                                        <p:tgtEl>
                                          <p:spTgt spid="70"/>
                                        </p:tgtEl>
                                      </p:cBhvr>
                                      <p:by x="105000" y="105000"/>
                                    </p:animScale>
                                  </p:childTnLst>
                                </p:cTn>
                              </p:par>
                              <p:par>
                                <p:cTn id="152" presetID="26" presetClass="emph" presetSubtype="0" fill="hold" nodeType="withEffect">
                                  <p:stCondLst>
                                    <p:cond delay="0"/>
                                  </p:stCondLst>
                                  <p:childTnLst>
                                    <p:animEffect transition="out" filter="fade">
                                      <p:cBhvr>
                                        <p:cTn id="153" dur="500" tmFilter="0, 0; .2, .5; .8, .5; 1, 0"/>
                                        <p:tgtEl>
                                          <p:spTgt spid="90"/>
                                        </p:tgtEl>
                                      </p:cBhvr>
                                    </p:animEffect>
                                    <p:animScale>
                                      <p:cBhvr>
                                        <p:cTn id="154" dur="250" autoRev="1" fill="hold"/>
                                        <p:tgtEl>
                                          <p:spTgt spid="90"/>
                                        </p:tgtEl>
                                      </p:cBhvr>
                                      <p:by x="105000" y="105000"/>
                                    </p:animScale>
                                  </p:childTnLst>
                                </p:cTn>
                              </p:par>
                            </p:childTnLst>
                          </p:cTn>
                        </p:par>
                      </p:childTnLst>
                    </p:cTn>
                  </p:par>
                  <p:par>
                    <p:cTn id="155" fill="hold">
                      <p:stCondLst>
                        <p:cond delay="indefinite"/>
                      </p:stCondLst>
                      <p:childTnLst>
                        <p:par>
                          <p:cTn id="156" fill="hold">
                            <p:stCondLst>
                              <p:cond delay="0"/>
                            </p:stCondLst>
                            <p:childTnLst>
                              <p:par>
                                <p:cTn id="157" presetID="26" presetClass="emph" presetSubtype="0" fill="hold" grpId="0" nodeType="clickEffect">
                                  <p:stCondLst>
                                    <p:cond delay="0"/>
                                  </p:stCondLst>
                                  <p:childTnLst>
                                    <p:animEffect transition="out" filter="fade">
                                      <p:cBhvr>
                                        <p:cTn id="158" dur="500" tmFilter="0, 0; .2, .5; .8, .5; 1, 0"/>
                                        <p:tgtEl>
                                          <p:spTgt spid="75"/>
                                        </p:tgtEl>
                                      </p:cBhvr>
                                    </p:animEffect>
                                    <p:animScale>
                                      <p:cBhvr>
                                        <p:cTn id="159" dur="250" autoRev="1" fill="hold"/>
                                        <p:tgtEl>
                                          <p:spTgt spid="75"/>
                                        </p:tgtEl>
                                      </p:cBhvr>
                                      <p:by x="105000" y="105000"/>
                                    </p:animScale>
                                  </p:childTnLst>
                                </p:cTn>
                              </p:par>
                              <p:par>
                                <p:cTn id="160" presetID="26" presetClass="emph" presetSubtype="0" fill="hold" grpId="0" nodeType="withEffect">
                                  <p:stCondLst>
                                    <p:cond delay="0"/>
                                  </p:stCondLst>
                                  <p:childTnLst>
                                    <p:animEffect transition="out" filter="fade">
                                      <p:cBhvr>
                                        <p:cTn id="161" dur="500" tmFilter="0, 0; .2, .5; .8, .5; 1, 0"/>
                                        <p:tgtEl>
                                          <p:spTgt spid="77"/>
                                        </p:tgtEl>
                                      </p:cBhvr>
                                    </p:animEffect>
                                    <p:animScale>
                                      <p:cBhvr>
                                        <p:cTn id="162" dur="250" autoRev="1" fill="hold"/>
                                        <p:tgtEl>
                                          <p:spTgt spid="77"/>
                                        </p:tgtEl>
                                      </p:cBhvr>
                                      <p:by x="105000" y="105000"/>
                                    </p:animScale>
                                  </p:childTnLst>
                                </p:cTn>
                              </p:par>
                              <p:par>
                                <p:cTn id="163" presetID="26" presetClass="emph" presetSubtype="0" fill="hold" nodeType="withEffect">
                                  <p:stCondLst>
                                    <p:cond delay="0"/>
                                  </p:stCondLst>
                                  <p:childTnLst>
                                    <p:animEffect transition="out" filter="fade">
                                      <p:cBhvr>
                                        <p:cTn id="164" dur="500" tmFilter="0, 0; .2, .5; .8, .5; 1, 0"/>
                                        <p:tgtEl>
                                          <p:spTgt spid="102"/>
                                        </p:tgtEl>
                                      </p:cBhvr>
                                    </p:animEffect>
                                    <p:animScale>
                                      <p:cBhvr>
                                        <p:cTn id="165" dur="250" autoRev="1" fill="hold"/>
                                        <p:tgtEl>
                                          <p:spTgt spid="102"/>
                                        </p:tgtEl>
                                      </p:cBhvr>
                                      <p:by x="105000" y="105000"/>
                                    </p:animScale>
                                  </p:childTnLst>
                                </p:cTn>
                              </p:par>
                              <p:par>
                                <p:cTn id="166" presetID="26" presetClass="emph" presetSubtype="0" fill="hold" grpId="0" nodeType="withEffect">
                                  <p:stCondLst>
                                    <p:cond delay="0"/>
                                  </p:stCondLst>
                                  <p:childTnLst>
                                    <p:animEffect transition="out" filter="fade">
                                      <p:cBhvr>
                                        <p:cTn id="167" dur="500" tmFilter="0, 0; .2, .5; .8, .5; 1, 0"/>
                                        <p:tgtEl>
                                          <p:spTgt spid="84"/>
                                        </p:tgtEl>
                                      </p:cBhvr>
                                    </p:animEffect>
                                    <p:animScale>
                                      <p:cBhvr>
                                        <p:cTn id="168" dur="250" autoRev="1" fill="hold"/>
                                        <p:tgtEl>
                                          <p:spTgt spid="84"/>
                                        </p:tgtEl>
                                      </p:cBhvr>
                                      <p:by x="105000" y="105000"/>
                                    </p:animScale>
                                  </p:childTnLst>
                                </p:cTn>
                              </p:par>
                            </p:childTnLst>
                          </p:cTn>
                        </p:par>
                      </p:childTnLst>
                    </p:cTn>
                  </p:par>
                  <p:par>
                    <p:cTn id="169" fill="hold">
                      <p:stCondLst>
                        <p:cond delay="indefinite"/>
                      </p:stCondLst>
                      <p:childTnLst>
                        <p:par>
                          <p:cTn id="170" fill="hold">
                            <p:stCondLst>
                              <p:cond delay="0"/>
                            </p:stCondLst>
                            <p:childTnLst>
                              <p:par>
                                <p:cTn id="171" presetID="26" presetClass="emph" presetSubtype="0" fill="hold" grpId="0" nodeType="clickEffect">
                                  <p:stCondLst>
                                    <p:cond delay="0"/>
                                  </p:stCondLst>
                                  <p:childTnLst>
                                    <p:animEffect transition="out" filter="fade">
                                      <p:cBhvr>
                                        <p:cTn id="172" dur="500" tmFilter="0, 0; .2, .5; .8, .5; 1, 0"/>
                                        <p:tgtEl>
                                          <p:spTgt spid="85"/>
                                        </p:tgtEl>
                                      </p:cBhvr>
                                    </p:animEffect>
                                    <p:animScale>
                                      <p:cBhvr>
                                        <p:cTn id="173" dur="250" autoRev="1" fill="hold"/>
                                        <p:tgtEl>
                                          <p:spTgt spid="85"/>
                                        </p:tgtEl>
                                      </p:cBhvr>
                                      <p:by x="105000" y="105000"/>
                                    </p:animScale>
                                  </p:childTnLst>
                                </p:cTn>
                              </p:par>
                              <p:par>
                                <p:cTn id="174" presetID="26" presetClass="emph" presetSubtype="0" fill="hold" nodeType="withEffect">
                                  <p:stCondLst>
                                    <p:cond delay="0"/>
                                  </p:stCondLst>
                                  <p:childTnLst>
                                    <p:animEffect transition="out" filter="fade">
                                      <p:cBhvr>
                                        <p:cTn id="175" dur="500" tmFilter="0, 0; .2, .5; .8, .5; 1, 0"/>
                                        <p:tgtEl>
                                          <p:spTgt spid="106"/>
                                        </p:tgtEl>
                                      </p:cBhvr>
                                    </p:animEffect>
                                    <p:animScale>
                                      <p:cBhvr>
                                        <p:cTn id="176" dur="250" autoRev="1" fill="hold"/>
                                        <p:tgtEl>
                                          <p:spTgt spid="106"/>
                                        </p:tgtEl>
                                      </p:cBhvr>
                                      <p:by x="105000" y="105000"/>
                                    </p:animScale>
                                  </p:childTnLst>
                                </p:cTn>
                              </p:par>
                              <p:par>
                                <p:cTn id="177" presetID="26" presetClass="emph" presetSubtype="0" fill="hold" grpId="0" nodeType="withEffect">
                                  <p:stCondLst>
                                    <p:cond delay="0"/>
                                  </p:stCondLst>
                                  <p:childTnLst>
                                    <p:animEffect transition="out" filter="fade">
                                      <p:cBhvr>
                                        <p:cTn id="178" dur="500" tmFilter="0, 0; .2, .5; .8, .5; 1, 0"/>
                                        <p:tgtEl>
                                          <p:spTgt spid="86"/>
                                        </p:tgtEl>
                                      </p:cBhvr>
                                    </p:animEffect>
                                    <p:animScale>
                                      <p:cBhvr>
                                        <p:cTn id="179" dur="250" autoRev="1" fill="hold"/>
                                        <p:tgtEl>
                                          <p:spTgt spid="8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3" grpId="0"/>
      <p:bldP spid="17" grpId="0"/>
      <p:bldP spid="21" grpId="0"/>
      <p:bldP spid="47" grpId="0" animBg="1"/>
      <p:bldP spid="47" grpId="1" animBg="1"/>
      <p:bldP spid="57" grpId="0" animBg="1"/>
      <p:bldP spid="57" grpId="1" animBg="1"/>
      <p:bldP spid="58" grpId="0" animBg="1"/>
      <p:bldP spid="58"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4" grpId="0" animBg="1"/>
      <p:bldP spid="75" grpId="0" animBg="1"/>
      <p:bldP spid="75" grpId="1" animBg="1"/>
      <p:bldP spid="77" grpId="0" animBg="1"/>
      <p:bldP spid="77" grpId="1" animBg="1"/>
      <p:bldP spid="79" grpId="0" animBg="1"/>
      <p:bldP spid="79" grpId="1" animBg="1"/>
      <p:bldP spid="81" grpId="0" animBg="1"/>
      <p:bldP spid="81" grpId="1" animBg="1"/>
      <p:bldP spid="82" grpId="0" animBg="1"/>
      <p:bldP spid="82" grpId="1" animBg="1"/>
      <p:bldP spid="84" grpId="0" animBg="1"/>
      <p:bldP spid="84" grpId="1" animBg="1"/>
      <p:bldP spid="85" grpId="0" animBg="1"/>
      <p:bldP spid="85" grpId="1" animBg="1"/>
      <p:bldP spid="86" grpId="0" animBg="1"/>
      <p:bldP spid="86" grpId="1" animBg="1"/>
      <p:bldP spid="88" grpId="0" animBg="1"/>
      <p:bldP spid="8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4E2E-218A-586D-7077-DE9E2A41710C}"/>
              </a:ext>
            </a:extLst>
          </p:cNvPr>
          <p:cNvSpPr>
            <a:spLocks noGrp="1"/>
          </p:cNvSpPr>
          <p:nvPr>
            <p:ph type="title"/>
          </p:nvPr>
        </p:nvSpPr>
        <p:spPr>
          <a:xfrm>
            <a:off x="608012" y="555162"/>
            <a:ext cx="6326188" cy="849463"/>
          </a:xfrm>
        </p:spPr>
        <p:txBody>
          <a:bodyPr/>
          <a:lstStyle/>
          <a:p>
            <a:r>
              <a:rPr lang="en-US" dirty="0"/>
              <a:t>ARM Boot Process</a:t>
            </a:r>
          </a:p>
        </p:txBody>
      </p:sp>
      <p:pic>
        <p:nvPicPr>
          <p:cNvPr id="6" name="Picture Placeholder 5">
            <a:extLst>
              <a:ext uri="{FF2B5EF4-FFF2-40B4-BE49-F238E27FC236}">
                <a16:creationId xmlns:a16="http://schemas.microsoft.com/office/drawing/2014/main" id="{A3541886-3AC1-463D-3A49-8FD1947259A7}"/>
              </a:ext>
              <a:ext uri="{C183D7F6-B498-43B3-948B-1728B52AA6E4}">
                <adec:decorative xmlns:adec="http://schemas.microsoft.com/office/drawing/2017/decorative" val="1"/>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1" t="869" r="-1" b="869"/>
          <a:stretch/>
        </p:blipFill>
        <p:spPr>
          <a:xfrm>
            <a:off x="6324601" y="0"/>
            <a:ext cx="5867398" cy="6858000"/>
          </a:xfrm>
        </p:spPr>
      </p:pic>
      <p:sp>
        <p:nvSpPr>
          <p:cNvPr id="7" name="TextBox 6">
            <a:extLst>
              <a:ext uri="{FF2B5EF4-FFF2-40B4-BE49-F238E27FC236}">
                <a16:creationId xmlns:a16="http://schemas.microsoft.com/office/drawing/2014/main" id="{70BD0822-0AFA-0FFC-B7A3-7611A488A23F}"/>
              </a:ext>
              <a:ext uri="{C183D7F6-B498-43B3-948B-1728B52AA6E4}">
                <adec:decorative xmlns:adec="http://schemas.microsoft.com/office/drawing/2017/decorative" val="1"/>
              </a:ext>
            </a:extLst>
          </p:cNvPr>
          <p:cNvSpPr txBox="1"/>
          <p:nvPr/>
        </p:nvSpPr>
        <p:spPr>
          <a:xfrm>
            <a:off x="11266746" y="6642556"/>
            <a:ext cx="925253" cy="215444"/>
          </a:xfrm>
          <a:prstGeom prst="rect">
            <a:avLst/>
          </a:prstGeom>
          <a:solidFill>
            <a:schemeClr val="tx2">
              <a:alpha val="50000"/>
            </a:schemeClr>
          </a:solidFill>
        </p:spPr>
        <p:txBody>
          <a:bodyPr wrap="none" rtlCol="0">
            <a:spAutoFit/>
          </a:bodyPr>
          <a:lstStyle/>
          <a:p>
            <a:pPr algn="r"/>
            <a:r>
              <a:rPr lang="en-US" sz="800" dirty="0">
                <a:solidFill>
                  <a:schemeClr val="bg1"/>
                </a:solidFill>
              </a:rPr>
              <a:t>(Dunning, 2008)</a:t>
            </a:r>
          </a:p>
        </p:txBody>
      </p:sp>
      <p:sp>
        <p:nvSpPr>
          <p:cNvPr id="8" name="Text Placeholder 2">
            <a:extLst>
              <a:ext uri="{FF2B5EF4-FFF2-40B4-BE49-F238E27FC236}">
                <a16:creationId xmlns:a16="http://schemas.microsoft.com/office/drawing/2014/main" id="{B08EF478-530C-8FBB-5DCE-0A7245572564}"/>
              </a:ext>
            </a:extLst>
          </p:cNvPr>
          <p:cNvSpPr txBox="1">
            <a:spLocks/>
          </p:cNvSpPr>
          <p:nvPr/>
        </p:nvSpPr>
        <p:spPr>
          <a:xfrm>
            <a:off x="776454" y="2355605"/>
            <a:ext cx="5090946" cy="830997"/>
          </a:xfrm>
          <a:prstGeom prst="rect">
            <a:avLst/>
          </a:prstGeom>
        </p:spPr>
        <p:txBody>
          <a:bodyPr vert="horz" wrap="square" lIns="91440" tIns="45720" rIns="91440" bIns="45720" rtlCol="0">
            <a:spAutoFit/>
          </a:bodyPr>
          <a:lstStyle>
            <a:defPPr>
              <a:defRPr lang="en-US"/>
            </a:defPPr>
            <a:lvl1pPr marL="230188" indent="-230188">
              <a:lnSpc>
                <a:spcPct val="100000"/>
              </a:lnSpc>
              <a:spcBef>
                <a:spcPts val="1000"/>
              </a:spcBef>
              <a:buClr>
                <a:schemeClr val="tx1"/>
              </a:buClr>
              <a:buSzPct val="140000"/>
              <a:buFont typeface="Arial" panose="020B0604020202020204" pitchFamily="34" charset="0"/>
              <a:buChar char="•"/>
              <a:defRPr>
                <a:solidFill>
                  <a:schemeClr val="bg1"/>
                </a:solidFill>
              </a:defRPr>
            </a:lvl1pPr>
            <a:lvl2pPr marL="739775" lvl="1" indent="-231775">
              <a:lnSpc>
                <a:spcPct val="100000"/>
              </a:lnSpc>
              <a:spcBef>
                <a:spcPts val="1000"/>
              </a:spcBef>
              <a:buClr>
                <a:schemeClr val="tx1"/>
              </a:buClr>
              <a:buFont typeface="Arial" panose="020B0604020202020204" pitchFamily="34" charset="0"/>
              <a:buChar char="•"/>
              <a:defRPr>
                <a:solidFill>
                  <a:schemeClr val="bg1"/>
                </a:solidFill>
              </a:defRPr>
            </a:lvl2pPr>
            <a:lvl3pPr marL="1143000" indent="-228600">
              <a:lnSpc>
                <a:spcPct val="90000"/>
              </a:lnSpc>
              <a:spcBef>
                <a:spcPts val="500"/>
              </a:spcBef>
              <a:buFont typeface="Arial" panose="020B0604020202020204" pitchFamily="34" charset="0"/>
              <a:buChar char="•"/>
              <a:defRPr sz="2000">
                <a:solidFill>
                  <a:schemeClr val="tx2"/>
                </a:solidFill>
              </a:defRPr>
            </a:lvl3pPr>
            <a:lvl4pPr marL="1600200" indent="-228600">
              <a:lnSpc>
                <a:spcPct val="90000"/>
              </a:lnSpc>
              <a:spcBef>
                <a:spcPts val="500"/>
              </a:spcBef>
              <a:buFont typeface="Arial" panose="020B0604020202020204" pitchFamily="34" charset="0"/>
              <a:buChar char="•"/>
              <a:defRPr>
                <a:solidFill>
                  <a:schemeClr val="tx2"/>
                </a:solidFill>
              </a:defRPr>
            </a:lvl4pPr>
            <a:lvl5pPr marL="2057400" indent="-228600">
              <a:lnSpc>
                <a:spcPct val="90000"/>
              </a:lnSpc>
              <a:spcBef>
                <a:spcPts val="500"/>
              </a:spcBef>
              <a:buFont typeface="Arial" panose="020B06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ARM (like many platforms) has no standardized boot process.</a:t>
            </a:r>
          </a:p>
        </p:txBody>
      </p:sp>
      <p:sp>
        <p:nvSpPr>
          <p:cNvPr id="9" name="Text Placeholder 2">
            <a:extLst>
              <a:ext uri="{FF2B5EF4-FFF2-40B4-BE49-F238E27FC236}">
                <a16:creationId xmlns:a16="http://schemas.microsoft.com/office/drawing/2014/main" id="{AAC4DFA1-0016-920D-9BB1-D644B9BD380F}"/>
              </a:ext>
            </a:extLst>
          </p:cNvPr>
          <p:cNvSpPr txBox="1">
            <a:spLocks/>
          </p:cNvSpPr>
          <p:nvPr/>
        </p:nvSpPr>
        <p:spPr>
          <a:xfrm>
            <a:off x="776454" y="3875693"/>
            <a:ext cx="5090946" cy="1200329"/>
          </a:xfrm>
          <a:prstGeom prst="rect">
            <a:avLst/>
          </a:prstGeom>
        </p:spPr>
        <p:txBody>
          <a:bodyPr vert="horz" wrap="square" lIns="91440" tIns="45720" rIns="91440" bIns="45720" rtlCol="0">
            <a:spAutoFit/>
          </a:bodyPr>
          <a:lstStyle>
            <a:defPPr>
              <a:defRPr lang="en-US"/>
            </a:defPPr>
            <a:lvl1pPr marL="230188" indent="-230188">
              <a:lnSpc>
                <a:spcPct val="100000"/>
              </a:lnSpc>
              <a:spcBef>
                <a:spcPts val="1000"/>
              </a:spcBef>
              <a:buClr>
                <a:schemeClr val="tx1"/>
              </a:buClr>
              <a:buSzPct val="140000"/>
              <a:buFont typeface="Arial" panose="020B0604020202020204" pitchFamily="34" charset="0"/>
              <a:buChar char="•"/>
              <a:defRPr>
                <a:solidFill>
                  <a:schemeClr val="bg1"/>
                </a:solidFill>
              </a:defRPr>
            </a:lvl1pPr>
            <a:lvl2pPr marL="739775" lvl="1" indent="-231775">
              <a:lnSpc>
                <a:spcPct val="100000"/>
              </a:lnSpc>
              <a:spcBef>
                <a:spcPts val="1000"/>
              </a:spcBef>
              <a:buClr>
                <a:schemeClr val="tx1"/>
              </a:buClr>
              <a:buFont typeface="Arial" panose="020B0604020202020204" pitchFamily="34" charset="0"/>
              <a:buChar char="•"/>
              <a:defRPr>
                <a:solidFill>
                  <a:schemeClr val="bg1"/>
                </a:solidFill>
              </a:defRPr>
            </a:lvl2pPr>
            <a:lvl3pPr marL="1143000" indent="-228600">
              <a:lnSpc>
                <a:spcPct val="90000"/>
              </a:lnSpc>
              <a:spcBef>
                <a:spcPts val="500"/>
              </a:spcBef>
              <a:buFont typeface="Arial" panose="020B0604020202020204" pitchFamily="34" charset="0"/>
              <a:buChar char="•"/>
              <a:defRPr sz="2000">
                <a:solidFill>
                  <a:schemeClr val="tx2"/>
                </a:solidFill>
              </a:defRPr>
            </a:lvl3pPr>
            <a:lvl4pPr marL="1600200" indent="-228600">
              <a:lnSpc>
                <a:spcPct val="90000"/>
              </a:lnSpc>
              <a:spcBef>
                <a:spcPts val="500"/>
              </a:spcBef>
              <a:buFont typeface="Arial" panose="020B0604020202020204" pitchFamily="34" charset="0"/>
              <a:buChar char="•"/>
              <a:defRPr>
                <a:solidFill>
                  <a:schemeClr val="tx2"/>
                </a:solidFill>
              </a:defRPr>
            </a:lvl4pPr>
            <a:lvl5pPr marL="2057400" indent="-228600">
              <a:lnSpc>
                <a:spcPct val="90000"/>
              </a:lnSpc>
              <a:spcBef>
                <a:spcPts val="500"/>
              </a:spcBef>
              <a:buFont typeface="Arial" panose="020B0604020202020204" pitchFamily="34" charset="0"/>
              <a:buChar char="•"/>
              <a:defRPr>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However, some folks (e.g., </a:t>
            </a:r>
            <a:r>
              <a:rPr lang="en-US" sz="2400" dirty="0" err="1"/>
              <a:t>SuSE</a:t>
            </a:r>
            <a:r>
              <a:rPr lang="en-US" sz="2400" dirty="0"/>
              <a:t>) are working on UEFI for ARM and other platforms.</a:t>
            </a:r>
          </a:p>
        </p:txBody>
      </p:sp>
    </p:spTree>
    <p:extLst>
      <p:ext uri="{BB962C8B-B14F-4D97-AF65-F5344CB8AC3E}">
        <p14:creationId xmlns:p14="http://schemas.microsoft.com/office/powerpoint/2010/main" val="257140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Conclusion</a:t>
            </a:r>
          </a:p>
        </p:txBody>
      </p:sp>
      <p:pic>
        <p:nvPicPr>
          <p:cNvPr id="30" name="Picture 29">
            <a:extLst>
              <a:ext uri="{FF2B5EF4-FFF2-40B4-BE49-F238E27FC236}">
                <a16:creationId xmlns:a16="http://schemas.microsoft.com/office/drawing/2014/main" id="{D1BF73BF-B379-0992-2465-9B99753AFD9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576"/>
          <a:stretch/>
        </p:blipFill>
        <p:spPr>
          <a:xfrm>
            <a:off x="616801" y="1411544"/>
            <a:ext cx="4869599" cy="4891293"/>
          </a:xfrm>
          <a:prstGeom prst="rect">
            <a:avLst/>
          </a:prstGeom>
        </p:spPr>
      </p:pic>
    </p:spTree>
    <p:extLst>
      <p:ext uri="{BB962C8B-B14F-4D97-AF65-F5344CB8AC3E}">
        <p14:creationId xmlns:p14="http://schemas.microsoft.com/office/powerpoint/2010/main" val="746534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42C2-BE1E-EC4C-86EB-579920C9F9A9}"/>
              </a:ext>
            </a:extLst>
          </p:cNvPr>
          <p:cNvSpPr>
            <a:spLocks noGrp="1"/>
          </p:cNvSpPr>
          <p:nvPr>
            <p:ph type="title"/>
          </p:nvPr>
        </p:nvSpPr>
        <p:spPr/>
        <p:txBody>
          <a:bodyPr/>
          <a:lstStyle/>
          <a:p>
            <a:r>
              <a:rPr lang="en-US" dirty="0"/>
              <a:t>Thank You For Watching</a:t>
            </a:r>
          </a:p>
        </p:txBody>
      </p:sp>
    </p:spTree>
    <p:extLst>
      <p:ext uri="{BB962C8B-B14F-4D97-AF65-F5344CB8AC3E}">
        <p14:creationId xmlns:p14="http://schemas.microsoft.com/office/powerpoint/2010/main" val="347530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1733808"/>
          </a:xfrm>
        </p:spPr>
        <p:txBody>
          <a:bodyPr/>
          <a:lstStyle/>
          <a:p>
            <a:pPr marL="457200" indent="-457200">
              <a:lnSpc>
                <a:spcPct val="100000"/>
              </a:lnSpc>
              <a:buClr>
                <a:schemeClr val="tx1"/>
              </a:buClr>
              <a:buFont typeface="Arial" panose="020B0604020202020204" pitchFamily="34" charset="0"/>
              <a:buChar char="•"/>
            </a:pPr>
            <a:r>
              <a:rPr lang="en-US" sz="1800" dirty="0"/>
              <a:t>Dunning, B. (2008). </a:t>
            </a:r>
            <a:r>
              <a:rPr lang="en-US" sz="1800" i="1" dirty="0"/>
              <a:t>Here Be Dragons </a:t>
            </a:r>
            <a:r>
              <a:rPr lang="en-US" sz="1800" dirty="0"/>
              <a:t>[Online Image]. IMDB. </a:t>
            </a:r>
            <a:r>
              <a:rPr lang="en-US" sz="1800" dirty="0">
                <a:hlinkClick r:id="rId2"/>
              </a:rPr>
              <a:t>https://www.imdb.com/title/tt1262906/</a:t>
            </a:r>
            <a:r>
              <a:rPr lang="en-US" sz="1800" dirty="0"/>
              <a:t> </a:t>
            </a:r>
          </a:p>
          <a:p>
            <a:pPr marL="457200" indent="-457200">
              <a:lnSpc>
                <a:spcPct val="100000"/>
              </a:lnSpc>
              <a:buClr>
                <a:schemeClr val="tx1"/>
              </a:buClr>
              <a:buFont typeface="Arial" panose="020B0604020202020204" pitchFamily="34" charset="0"/>
              <a:buChar char="•"/>
            </a:pPr>
            <a:r>
              <a:rPr lang="en-US" sz="1800" dirty="0"/>
              <a:t>Hoffman, C. (2023). </a:t>
            </a:r>
            <a:r>
              <a:rPr lang="en-US" sz="1800" i="1" dirty="0"/>
              <a:t>Screenshot of UEFI</a:t>
            </a:r>
            <a:r>
              <a:rPr lang="en-US" sz="1800" dirty="0"/>
              <a:t> [Online </a:t>
            </a:r>
            <a:r>
              <a:rPr lang="en-US" sz="1800" dirty="0" err="1"/>
              <a:t>Imag</a:t>
            </a:r>
            <a:r>
              <a:rPr lang="en-US" sz="1800" dirty="0"/>
              <a:t>]. How-To Geek. </a:t>
            </a:r>
            <a:r>
              <a:rPr lang="en-US" sz="1800" dirty="0">
                <a:hlinkClick r:id="rId3"/>
              </a:rPr>
              <a:t>https://www.howtogeek.com/56958/htg-explains-how-uefi-will-replace-the-bios/</a:t>
            </a:r>
            <a:r>
              <a:rPr lang="en-US" sz="1800" dirty="0"/>
              <a:t> </a:t>
            </a:r>
          </a:p>
          <a:p>
            <a:pPr marL="457200" indent="-457200">
              <a:lnSpc>
                <a:spcPct val="100000"/>
              </a:lnSpc>
              <a:buClr>
                <a:schemeClr val="tx1"/>
              </a:buClr>
              <a:buFont typeface="Arial" panose="020B0604020202020204" pitchFamily="34" charset="0"/>
              <a:buChar char="•"/>
            </a:pPr>
            <a:r>
              <a:rPr lang="en-US" sz="1800" dirty="0" err="1"/>
              <a:t>Lanzet</a:t>
            </a:r>
            <a:r>
              <a:rPr lang="en-US" sz="1800" dirty="0"/>
              <a:t>, K. (2009). </a:t>
            </a:r>
            <a:r>
              <a:rPr lang="en-US" sz="1800" i="1" dirty="0"/>
              <a:t>Image of a CPU Intel i386EXTC </a:t>
            </a:r>
            <a:r>
              <a:rPr lang="en-US" sz="1800" dirty="0"/>
              <a:t>[Online Image]. Wikimedia Commons. </a:t>
            </a:r>
            <a:r>
              <a:rPr lang="en-US" sz="1800" dirty="0">
                <a:hlinkClick r:id="rId4"/>
              </a:rPr>
              <a:t>https://commons.wikimedia.org/wiki/File:KL_Intel_i386EX.jpg</a:t>
            </a:r>
            <a:r>
              <a:rPr lang="en-US" sz="1800" dirty="0"/>
              <a:t> </a:t>
            </a:r>
          </a:p>
        </p:txBody>
      </p:sp>
    </p:spTree>
    <p:extLst>
      <p:ext uri="{BB962C8B-B14F-4D97-AF65-F5344CB8AC3E}">
        <p14:creationId xmlns:p14="http://schemas.microsoft.com/office/powerpoint/2010/main" val="85444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Welcome!</a:t>
            </a:r>
          </a:p>
        </p:txBody>
      </p:sp>
      <p:pic>
        <p:nvPicPr>
          <p:cNvPr id="30" name="Picture 29">
            <a:extLst>
              <a:ext uri="{FF2B5EF4-FFF2-40B4-BE49-F238E27FC236}">
                <a16:creationId xmlns:a16="http://schemas.microsoft.com/office/drawing/2014/main" id="{D1BF73BF-B379-0992-2465-9B99753AFD9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576"/>
          <a:stretch/>
        </p:blipFill>
        <p:spPr>
          <a:xfrm>
            <a:off x="616801" y="1411544"/>
            <a:ext cx="4869599" cy="4891293"/>
          </a:xfrm>
          <a:prstGeom prst="rect">
            <a:avLst/>
          </a:prstGeom>
        </p:spPr>
      </p:pic>
    </p:spTree>
    <p:extLst>
      <p:ext uri="{BB962C8B-B14F-4D97-AF65-F5344CB8AC3E}">
        <p14:creationId xmlns:p14="http://schemas.microsoft.com/office/powerpoint/2010/main" val="166329875"/>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Review: What’s in the Box?</a:t>
            </a:r>
          </a:p>
        </p:txBody>
      </p:sp>
      <p:sp>
        <p:nvSpPr>
          <p:cNvPr id="15" name="Rounded Rectangle 27">
            <a:extLst>
              <a:ext uri="{FF2B5EF4-FFF2-40B4-BE49-F238E27FC236}">
                <a16:creationId xmlns:a16="http://schemas.microsoft.com/office/drawing/2014/main" id="{30E2FD91-B995-FEED-0754-B6F07DC22E3B}"/>
              </a:ext>
            </a:extLst>
          </p:cNvPr>
          <p:cNvSpPr>
            <a:spLocks/>
          </p:cNvSpPr>
          <p:nvPr/>
        </p:nvSpPr>
        <p:spPr>
          <a:xfrm>
            <a:off x="384084" y="1389150"/>
            <a:ext cx="3590800"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Input</a:t>
            </a:r>
          </a:p>
        </p:txBody>
      </p:sp>
      <p:pic>
        <p:nvPicPr>
          <p:cNvPr id="5" name="Picture 4" descr="Image of keyboard and mouse">
            <a:extLst>
              <a:ext uri="{FF2B5EF4-FFF2-40B4-BE49-F238E27FC236}">
                <a16:creationId xmlns:a16="http://schemas.microsoft.com/office/drawing/2014/main" id="{801C20B7-BCE3-CC3C-5634-36C845C778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346" t="-11503" r="9196" b="-51791"/>
          <a:stretch/>
        </p:blipFill>
        <p:spPr>
          <a:xfrm>
            <a:off x="384084" y="1900665"/>
            <a:ext cx="3590800" cy="4627134"/>
          </a:xfrm>
          <a:prstGeom prst="roundRect">
            <a:avLst/>
          </a:prstGeom>
          <a:solidFill>
            <a:schemeClr val="bg1"/>
          </a:solidFill>
        </p:spPr>
      </p:pic>
      <p:pic>
        <p:nvPicPr>
          <p:cNvPr id="27" name="Picture 26" descr="Image of a web cam">
            <a:extLst>
              <a:ext uri="{FF2B5EF4-FFF2-40B4-BE49-F238E27FC236}">
                <a16:creationId xmlns:a16="http://schemas.microsoft.com/office/drawing/2014/main" id="{CD8BE30D-6820-8F1B-66CE-8DFA18C9707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857" t="13519" r="22227" b="10348"/>
          <a:stretch/>
        </p:blipFill>
        <p:spPr>
          <a:xfrm>
            <a:off x="2096454" y="4522311"/>
            <a:ext cx="1456230" cy="1321597"/>
          </a:xfrm>
          <a:prstGeom prst="rect">
            <a:avLst/>
          </a:prstGeom>
        </p:spPr>
      </p:pic>
      <p:sp>
        <p:nvSpPr>
          <p:cNvPr id="33" name="Rounded Rectangle 27">
            <a:extLst>
              <a:ext uri="{FF2B5EF4-FFF2-40B4-BE49-F238E27FC236}">
                <a16:creationId xmlns:a16="http://schemas.microsoft.com/office/drawing/2014/main" id="{920B0C56-939C-0853-6494-0430D67CF118}"/>
              </a:ext>
            </a:extLst>
          </p:cNvPr>
          <p:cNvSpPr>
            <a:spLocks/>
          </p:cNvSpPr>
          <p:nvPr/>
        </p:nvSpPr>
        <p:spPr>
          <a:xfrm>
            <a:off x="6201509" y="1389150"/>
            <a:ext cx="1675434"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Memory</a:t>
            </a:r>
          </a:p>
        </p:txBody>
      </p:sp>
      <p:pic>
        <p:nvPicPr>
          <p:cNvPr id="30" name="Picture 29" descr="Image of computer memory">
            <a:extLst>
              <a:ext uri="{FF2B5EF4-FFF2-40B4-BE49-F238E27FC236}">
                <a16:creationId xmlns:a16="http://schemas.microsoft.com/office/drawing/2014/main" id="{0A4DADDB-B5A1-F9B2-4ACF-598AB4D3AA8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146" t="12981" r="12120" b="-11284"/>
          <a:stretch/>
        </p:blipFill>
        <p:spPr>
          <a:xfrm>
            <a:off x="4315058" y="1899894"/>
            <a:ext cx="3590800" cy="2144568"/>
          </a:xfrm>
          <a:prstGeom prst="roundRect">
            <a:avLst/>
          </a:prstGeom>
          <a:solidFill>
            <a:schemeClr val="bg1"/>
          </a:solidFill>
        </p:spPr>
      </p:pic>
      <p:sp>
        <p:nvSpPr>
          <p:cNvPr id="31" name="Rounded Rectangle 27">
            <a:extLst>
              <a:ext uri="{FF2B5EF4-FFF2-40B4-BE49-F238E27FC236}">
                <a16:creationId xmlns:a16="http://schemas.microsoft.com/office/drawing/2014/main" id="{93848AB6-9912-E76A-C726-864ED47B4AF0}"/>
              </a:ext>
            </a:extLst>
          </p:cNvPr>
          <p:cNvSpPr>
            <a:spLocks/>
          </p:cNvSpPr>
          <p:nvPr/>
        </p:nvSpPr>
        <p:spPr>
          <a:xfrm>
            <a:off x="4315058" y="1389150"/>
            <a:ext cx="1675434"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CPU(s)</a:t>
            </a:r>
          </a:p>
        </p:txBody>
      </p:sp>
      <p:pic>
        <p:nvPicPr>
          <p:cNvPr id="35" name="Graphic 34" descr="Mathematics with solid fill">
            <a:extLst>
              <a:ext uri="{FF2B5EF4-FFF2-40B4-BE49-F238E27FC236}">
                <a16:creationId xmlns:a16="http://schemas.microsoft.com/office/drawing/2014/main" id="{0A984213-A537-AA3B-A1E9-39335DB156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9882" y="2768186"/>
            <a:ext cx="1118290" cy="1118290"/>
          </a:xfrm>
          <a:prstGeom prst="rect">
            <a:avLst/>
          </a:prstGeom>
        </p:spPr>
      </p:pic>
      <p:sp>
        <p:nvSpPr>
          <p:cNvPr id="20" name="Rounded Rectangle 27">
            <a:extLst>
              <a:ext uri="{FF2B5EF4-FFF2-40B4-BE49-F238E27FC236}">
                <a16:creationId xmlns:a16="http://schemas.microsoft.com/office/drawing/2014/main" id="{F1CA71BB-2723-15B4-E05E-3E7B939A0CCC}"/>
              </a:ext>
            </a:extLst>
          </p:cNvPr>
          <p:cNvSpPr>
            <a:spLocks/>
          </p:cNvSpPr>
          <p:nvPr/>
        </p:nvSpPr>
        <p:spPr>
          <a:xfrm>
            <a:off x="8217117" y="1389150"/>
            <a:ext cx="3590800"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Output</a:t>
            </a:r>
          </a:p>
        </p:txBody>
      </p:sp>
      <p:pic>
        <p:nvPicPr>
          <p:cNvPr id="21" name="Picture 20" descr="Image of computer monitor">
            <a:extLst>
              <a:ext uri="{FF2B5EF4-FFF2-40B4-BE49-F238E27FC236}">
                <a16:creationId xmlns:a16="http://schemas.microsoft.com/office/drawing/2014/main" id="{7B99386F-EF2E-F6C7-E61A-9DADF9F3C53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701" t="-19542" r="-46315" b="-102276"/>
          <a:stretch/>
        </p:blipFill>
        <p:spPr>
          <a:xfrm>
            <a:off x="8217117" y="1900664"/>
            <a:ext cx="3590800" cy="4627135"/>
          </a:xfrm>
          <a:prstGeom prst="roundRect">
            <a:avLst/>
          </a:prstGeom>
          <a:solidFill>
            <a:schemeClr val="bg1"/>
          </a:solidFill>
        </p:spPr>
      </p:pic>
      <p:pic>
        <p:nvPicPr>
          <p:cNvPr id="29" name="Picture 28" descr="Image of headphones">
            <a:extLst>
              <a:ext uri="{FF2B5EF4-FFF2-40B4-BE49-F238E27FC236}">
                <a16:creationId xmlns:a16="http://schemas.microsoft.com/office/drawing/2014/main" id="{5713B87B-161E-2922-4FE2-BAC36614180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6351"/>
          <a:stretch/>
        </p:blipFill>
        <p:spPr>
          <a:xfrm>
            <a:off x="8217117" y="4351820"/>
            <a:ext cx="2748064" cy="1796490"/>
          </a:xfrm>
          <a:prstGeom prst="roundRect">
            <a:avLst/>
          </a:prstGeom>
        </p:spPr>
      </p:pic>
      <p:pic>
        <p:nvPicPr>
          <p:cNvPr id="11" name="Picture 10" descr="Image of computer speakers">
            <a:extLst>
              <a:ext uri="{FF2B5EF4-FFF2-40B4-BE49-F238E27FC236}">
                <a16:creationId xmlns:a16="http://schemas.microsoft.com/office/drawing/2014/main" id="{B5A033EC-4F6A-19E7-0AAA-D1CC2281306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13254"/>
          <a:stretch/>
        </p:blipFill>
        <p:spPr>
          <a:xfrm>
            <a:off x="10642600" y="3217298"/>
            <a:ext cx="1165316" cy="1510066"/>
          </a:xfrm>
          <a:prstGeom prst="rect">
            <a:avLst/>
          </a:prstGeom>
        </p:spPr>
      </p:pic>
      <p:sp>
        <p:nvSpPr>
          <p:cNvPr id="23" name="Rounded Rectangle 27">
            <a:extLst>
              <a:ext uri="{FF2B5EF4-FFF2-40B4-BE49-F238E27FC236}">
                <a16:creationId xmlns:a16="http://schemas.microsoft.com/office/drawing/2014/main" id="{9A5F9DF1-A587-3E37-29C3-F514A4767F81}"/>
              </a:ext>
            </a:extLst>
          </p:cNvPr>
          <p:cNvSpPr>
            <a:spLocks/>
          </p:cNvSpPr>
          <p:nvPr/>
        </p:nvSpPr>
        <p:spPr>
          <a:xfrm>
            <a:off x="4315058" y="4265966"/>
            <a:ext cx="3590800"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Storage (I/O)</a:t>
            </a:r>
          </a:p>
        </p:txBody>
      </p:sp>
      <p:pic>
        <p:nvPicPr>
          <p:cNvPr id="22" name="Picture 21" descr="Image of a computer hard drive">
            <a:extLst>
              <a:ext uri="{FF2B5EF4-FFF2-40B4-BE49-F238E27FC236}">
                <a16:creationId xmlns:a16="http://schemas.microsoft.com/office/drawing/2014/main" id="{57BE13DD-78E0-E963-A93D-4712933A1D7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0036" t="3076" r="3577" b="4495"/>
          <a:stretch/>
        </p:blipFill>
        <p:spPr>
          <a:xfrm>
            <a:off x="4315058" y="4776710"/>
            <a:ext cx="3590800" cy="1751090"/>
          </a:xfrm>
          <a:prstGeom prst="roundRect">
            <a:avLst/>
          </a:prstGeom>
          <a:solidFill>
            <a:schemeClr val="bg1"/>
          </a:solidFill>
        </p:spPr>
      </p:pic>
      <p:pic>
        <p:nvPicPr>
          <p:cNvPr id="25" name="Picture 24" descr="Image of a USB drive">
            <a:extLst>
              <a:ext uri="{FF2B5EF4-FFF2-40B4-BE49-F238E27FC236}">
                <a16:creationId xmlns:a16="http://schemas.microsoft.com/office/drawing/2014/main" id="{7FA15B4E-4624-1529-819D-43250377C6B1}"/>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4349" t="11852" r="24350" b="11852"/>
          <a:stretch/>
        </p:blipFill>
        <p:spPr>
          <a:xfrm flipH="1">
            <a:off x="4609882" y="5183110"/>
            <a:ext cx="782548" cy="965200"/>
          </a:xfrm>
          <a:prstGeom prst="rect">
            <a:avLst/>
          </a:prstGeom>
        </p:spPr>
      </p:pic>
    </p:spTree>
    <p:extLst>
      <p:ext uri="{BB962C8B-B14F-4D97-AF65-F5344CB8AC3E}">
        <p14:creationId xmlns:p14="http://schemas.microsoft.com/office/powerpoint/2010/main" val="19007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69600" cy="1144929"/>
          </a:xfrm>
        </p:spPr>
        <p:txBody>
          <a:bodyPr/>
          <a:lstStyle/>
          <a:p>
            <a:r>
              <a:rPr lang="en-US" dirty="0"/>
              <a:t>Review: </a:t>
            </a:r>
            <a:br>
              <a:rPr lang="en-US" dirty="0"/>
            </a:br>
            <a:r>
              <a:rPr lang="en-US" dirty="0"/>
              <a:t>What’s in the Box?</a:t>
            </a:r>
          </a:p>
        </p:txBody>
      </p:sp>
      <p:pic>
        <p:nvPicPr>
          <p:cNvPr id="30" name="Picture 29" descr="Image of a smart phone">
            <a:extLst>
              <a:ext uri="{FF2B5EF4-FFF2-40B4-BE49-F238E27FC236}">
                <a16:creationId xmlns:a16="http://schemas.microsoft.com/office/drawing/2014/main" id="{D1BF73BF-B379-0992-2465-9B99753AFD9E}"/>
              </a:ext>
              <a:ext uri="{C183D7F6-B498-43B3-948B-1728B52AA6E4}">
                <adec:decorative xmlns:adec="http://schemas.microsoft.com/office/drawing/2017/decorative" val="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693" t="18950" r="11675" b="17101"/>
          <a:stretch/>
        </p:blipFill>
        <p:spPr>
          <a:xfrm>
            <a:off x="616801" y="1852246"/>
            <a:ext cx="4869599" cy="4450591"/>
          </a:xfrm>
          <a:prstGeom prst="rect">
            <a:avLst/>
          </a:prstGeom>
        </p:spPr>
      </p:pic>
    </p:spTree>
    <p:extLst>
      <p:ext uri="{BB962C8B-B14F-4D97-AF65-F5344CB8AC3E}">
        <p14:creationId xmlns:p14="http://schemas.microsoft.com/office/powerpoint/2010/main" val="414901043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
          <p:cNvSpPr txBox="1">
            <a:spLocks noGrp="1"/>
          </p:cNvSpPr>
          <p:nvPr>
            <p:ph type="title"/>
          </p:nvPr>
        </p:nvSpPr>
        <p:spPr>
          <a:xfrm>
            <a:off x="609600" y="555162"/>
            <a:ext cx="10755059" cy="6186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800"/>
              <a:buFont typeface="Arial"/>
              <a:buNone/>
            </a:pPr>
            <a:r>
              <a:rPr lang="en-US" dirty="0"/>
              <a:t>A Typical PC Architecture</a:t>
            </a:r>
            <a:endParaRPr dirty="0"/>
          </a:p>
        </p:txBody>
      </p:sp>
      <p:cxnSp>
        <p:nvCxnSpPr>
          <p:cNvPr id="226" name="Google Shape;226;p4">
            <a:extLst>
              <a:ext uri="{C183D7F6-B498-43B3-948B-1728B52AA6E4}">
                <adec:decorative xmlns:adec="http://schemas.microsoft.com/office/drawing/2017/decorative" val="1"/>
              </a:ext>
            </a:extLst>
          </p:cNvPr>
          <p:cNvCxnSpPr>
            <a:cxnSpLocks/>
            <a:stCxn id="227" idx="2"/>
          </p:cNvCxnSpPr>
          <p:nvPr/>
        </p:nvCxnSpPr>
        <p:spPr>
          <a:xfrm>
            <a:off x="2199413" y="4673600"/>
            <a:ext cx="0" cy="823365"/>
          </a:xfrm>
          <a:prstGeom prst="straightConnector1">
            <a:avLst/>
          </a:prstGeom>
          <a:noFill/>
          <a:ln w="38100" cap="flat" cmpd="sng">
            <a:solidFill>
              <a:schemeClr val="dk1"/>
            </a:solidFill>
            <a:prstDash val="solid"/>
            <a:miter lim="800000"/>
            <a:headEnd type="none" w="sm" len="sm"/>
            <a:tailEnd type="none" w="sm" len="sm"/>
          </a:ln>
        </p:spPr>
      </p:cxnSp>
      <p:sp>
        <p:nvSpPr>
          <p:cNvPr id="227" name="Google Shape;227;p4"/>
          <p:cNvSpPr/>
          <p:nvPr/>
        </p:nvSpPr>
        <p:spPr>
          <a:xfrm>
            <a:off x="1359582" y="2013678"/>
            <a:ext cx="1679662" cy="2659922"/>
          </a:xfrm>
          <a:prstGeom prst="roundRect">
            <a:avLst>
              <a:gd name="adj" fmla="val 16667"/>
            </a:avLst>
          </a:prstGeom>
          <a:solidFill>
            <a:schemeClr val="dk2"/>
          </a:solidFill>
          <a:ln w="60325" cap="flat" cmpd="sng">
            <a:solidFill>
              <a:schemeClr val="accent1"/>
            </a:solidFill>
            <a:prstDash val="solid"/>
            <a:round/>
            <a:headEnd type="none" w="sm" len="sm"/>
            <a:tailEnd type="none" w="sm" len="sm"/>
          </a:ln>
        </p:spPr>
        <p:txBody>
          <a:bodyPr spcFirstLastPara="1" wrap="square" lIns="91425" tIns="91440" rIns="91425" bIns="365760" anchor="b" anchorCtr="0">
            <a:noAutofit/>
          </a:bodyPr>
          <a:lstStyle/>
          <a:p>
            <a:pPr marL="0" marR="0" lvl="0" indent="0" algn="ctr" rtl="0">
              <a:spcBef>
                <a:spcPts val="0"/>
              </a:spcBef>
              <a:spcAft>
                <a:spcPts val="0"/>
              </a:spcAft>
              <a:buNone/>
            </a:pPr>
            <a:r>
              <a:rPr lang="en-US" sz="2000" b="1" i="0" u="none" strike="noStrike" cap="none" dirty="0">
                <a:solidFill>
                  <a:schemeClr val="accent1"/>
                </a:solidFill>
                <a:latin typeface="Arial"/>
                <a:ea typeface="Arial"/>
                <a:cs typeface="Arial"/>
                <a:sym typeface="Arial"/>
              </a:rPr>
              <a:t>CPU</a:t>
            </a:r>
            <a:endParaRPr sz="1200" dirty="0"/>
          </a:p>
        </p:txBody>
      </p:sp>
      <p:pic>
        <p:nvPicPr>
          <p:cNvPr id="19" name="Graphic 18">
            <a:extLst>
              <a:ext uri="{FF2B5EF4-FFF2-40B4-BE49-F238E27FC236}">
                <a16:creationId xmlns:a16="http://schemas.microsoft.com/office/drawing/2014/main" id="{CD6A1ED5-B0B0-7BA3-A9D7-EDC739A39D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5579" y="2099493"/>
            <a:ext cx="1447667" cy="1447667"/>
          </a:xfrm>
          <a:prstGeom prst="rect">
            <a:avLst/>
          </a:prstGeom>
        </p:spPr>
      </p:pic>
      <p:cxnSp>
        <p:nvCxnSpPr>
          <p:cNvPr id="23" name="Google Shape;226;p4">
            <a:extLst>
              <a:ext uri="{FF2B5EF4-FFF2-40B4-BE49-F238E27FC236}">
                <a16:creationId xmlns:a16="http://schemas.microsoft.com/office/drawing/2014/main" id="{DA25DBB7-54F0-953A-8D7D-1A4A27DC8C59}"/>
              </a:ext>
              <a:ext uri="{C183D7F6-B498-43B3-948B-1728B52AA6E4}">
                <adec:decorative xmlns:adec="http://schemas.microsoft.com/office/drawing/2017/decorative" val="1"/>
              </a:ext>
            </a:extLst>
          </p:cNvPr>
          <p:cNvCxnSpPr>
            <a:cxnSpLocks/>
            <a:stCxn id="24" idx="2"/>
          </p:cNvCxnSpPr>
          <p:nvPr/>
        </p:nvCxnSpPr>
        <p:spPr>
          <a:xfrm>
            <a:off x="4134481" y="4673600"/>
            <a:ext cx="0" cy="823365"/>
          </a:xfrm>
          <a:prstGeom prst="straightConnector1">
            <a:avLst/>
          </a:prstGeom>
          <a:noFill/>
          <a:ln w="38100" cap="flat" cmpd="sng">
            <a:solidFill>
              <a:schemeClr val="dk1"/>
            </a:solidFill>
            <a:prstDash val="solid"/>
            <a:miter lim="800000"/>
            <a:headEnd type="none" w="sm" len="sm"/>
            <a:tailEnd type="none" w="sm" len="sm"/>
          </a:ln>
        </p:spPr>
      </p:cxnSp>
      <p:sp>
        <p:nvSpPr>
          <p:cNvPr id="24" name="Google Shape;227;p4">
            <a:extLst>
              <a:ext uri="{FF2B5EF4-FFF2-40B4-BE49-F238E27FC236}">
                <a16:creationId xmlns:a16="http://schemas.microsoft.com/office/drawing/2014/main" id="{8A98C4D4-EACC-44E1-B294-B66310B26D89}"/>
              </a:ext>
            </a:extLst>
          </p:cNvPr>
          <p:cNvSpPr/>
          <p:nvPr/>
        </p:nvSpPr>
        <p:spPr>
          <a:xfrm>
            <a:off x="3294650" y="2013678"/>
            <a:ext cx="1679662" cy="2659922"/>
          </a:xfrm>
          <a:prstGeom prst="roundRect">
            <a:avLst>
              <a:gd name="adj" fmla="val 16667"/>
            </a:avLst>
          </a:prstGeom>
          <a:solidFill>
            <a:schemeClr val="dk2"/>
          </a:solidFill>
          <a:ln w="60325" cap="flat" cmpd="sng">
            <a:solidFill>
              <a:schemeClr val="accent3"/>
            </a:solidFill>
            <a:prstDash val="solid"/>
            <a:round/>
            <a:headEnd type="none" w="sm" len="sm"/>
            <a:tailEnd type="none" w="sm" len="sm"/>
          </a:ln>
        </p:spPr>
        <p:txBody>
          <a:bodyPr spcFirstLastPara="1" wrap="square" lIns="91425" tIns="91440" rIns="91425" bIns="365760" anchor="b" anchorCtr="0">
            <a:noAutofit/>
          </a:bodyPr>
          <a:lstStyle/>
          <a:p>
            <a:pPr marL="0" marR="0" lvl="0" indent="0" algn="ctr" rtl="0">
              <a:spcBef>
                <a:spcPts val="0"/>
              </a:spcBef>
              <a:spcAft>
                <a:spcPts val="0"/>
              </a:spcAft>
              <a:buNone/>
            </a:pPr>
            <a:r>
              <a:rPr lang="en-US" sz="2000" b="1" dirty="0">
                <a:solidFill>
                  <a:schemeClr val="accent3"/>
                </a:solidFill>
                <a:latin typeface="Arial"/>
                <a:cs typeface="Arial"/>
                <a:sym typeface="Arial"/>
              </a:rPr>
              <a:t>Memory</a:t>
            </a:r>
            <a:endParaRPr sz="1200" dirty="0">
              <a:solidFill>
                <a:schemeClr val="accent3"/>
              </a:solidFill>
            </a:endParaRPr>
          </a:p>
        </p:txBody>
      </p:sp>
      <p:pic>
        <p:nvPicPr>
          <p:cNvPr id="25" name="Graphic 24">
            <a:extLst>
              <a:ext uri="{FF2B5EF4-FFF2-40B4-BE49-F238E27FC236}">
                <a16:creationId xmlns:a16="http://schemas.microsoft.com/office/drawing/2014/main" id="{25374C07-AA7A-511B-5822-E223AF359FB7}"/>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28313" b="39744"/>
          <a:stretch/>
        </p:blipFill>
        <p:spPr>
          <a:xfrm>
            <a:off x="3410647" y="2369907"/>
            <a:ext cx="1447667" cy="462428"/>
          </a:xfrm>
          <a:prstGeom prst="rect">
            <a:avLst/>
          </a:prstGeom>
        </p:spPr>
      </p:pic>
      <p:cxnSp>
        <p:nvCxnSpPr>
          <p:cNvPr id="32" name="Google Shape;226;p4">
            <a:extLst>
              <a:ext uri="{FF2B5EF4-FFF2-40B4-BE49-F238E27FC236}">
                <a16:creationId xmlns:a16="http://schemas.microsoft.com/office/drawing/2014/main" id="{B457C1D9-0560-BE4E-BA32-7E424228AE01}"/>
              </a:ext>
              <a:ext uri="{C183D7F6-B498-43B3-948B-1728B52AA6E4}">
                <adec:decorative xmlns:adec="http://schemas.microsoft.com/office/drawing/2017/decorative" val="1"/>
              </a:ext>
            </a:extLst>
          </p:cNvPr>
          <p:cNvCxnSpPr>
            <a:cxnSpLocks/>
            <a:stCxn id="33" idx="2"/>
          </p:cNvCxnSpPr>
          <p:nvPr/>
        </p:nvCxnSpPr>
        <p:spPr>
          <a:xfrm>
            <a:off x="6069549" y="4673600"/>
            <a:ext cx="0" cy="823365"/>
          </a:xfrm>
          <a:prstGeom prst="straightConnector1">
            <a:avLst/>
          </a:prstGeom>
          <a:noFill/>
          <a:ln w="38100" cap="flat" cmpd="sng">
            <a:solidFill>
              <a:schemeClr val="dk1"/>
            </a:solidFill>
            <a:prstDash val="solid"/>
            <a:miter lim="800000"/>
            <a:headEnd type="none" w="sm" len="sm"/>
            <a:tailEnd type="none" w="sm" len="sm"/>
          </a:ln>
        </p:spPr>
      </p:cxnSp>
      <p:sp>
        <p:nvSpPr>
          <p:cNvPr id="33" name="Google Shape;227;p4">
            <a:extLst>
              <a:ext uri="{FF2B5EF4-FFF2-40B4-BE49-F238E27FC236}">
                <a16:creationId xmlns:a16="http://schemas.microsoft.com/office/drawing/2014/main" id="{471DD7BF-FBF7-5C3C-C151-E94D253A8C0F}"/>
              </a:ext>
            </a:extLst>
          </p:cNvPr>
          <p:cNvSpPr/>
          <p:nvPr/>
        </p:nvSpPr>
        <p:spPr>
          <a:xfrm>
            <a:off x="5229718" y="2013678"/>
            <a:ext cx="1679662" cy="2659922"/>
          </a:xfrm>
          <a:prstGeom prst="roundRect">
            <a:avLst>
              <a:gd name="adj" fmla="val 16667"/>
            </a:avLst>
          </a:prstGeom>
          <a:solidFill>
            <a:schemeClr val="dk2"/>
          </a:solidFill>
          <a:ln w="60325" cap="flat" cmpd="sng">
            <a:solidFill>
              <a:schemeClr val="tx1"/>
            </a:solidFill>
            <a:prstDash val="solid"/>
            <a:round/>
            <a:headEnd type="none" w="sm" len="sm"/>
            <a:tailEnd type="none" w="sm" len="sm"/>
          </a:ln>
        </p:spPr>
        <p:txBody>
          <a:bodyPr spcFirstLastPara="1" wrap="square" lIns="91425" tIns="91440" rIns="91425" bIns="182880" anchor="b" anchorCtr="0">
            <a:noAutofit/>
          </a:bodyPr>
          <a:lstStyle/>
          <a:p>
            <a:pPr marL="0" marR="0" lvl="0" indent="0" algn="ctr" rtl="0">
              <a:spcBef>
                <a:spcPts val="0"/>
              </a:spcBef>
              <a:spcAft>
                <a:spcPts val="0"/>
              </a:spcAft>
              <a:buNone/>
            </a:pPr>
            <a:r>
              <a:rPr lang="en-US" sz="2000" b="1" i="0" u="none" strike="noStrike" cap="none" dirty="0">
                <a:latin typeface="Arial"/>
                <a:ea typeface="Arial"/>
                <a:cs typeface="Arial"/>
                <a:sym typeface="Arial"/>
              </a:rPr>
              <a:t>Video Controller</a:t>
            </a:r>
            <a:endParaRPr sz="1200" dirty="0"/>
          </a:p>
        </p:txBody>
      </p:sp>
      <p:pic>
        <p:nvPicPr>
          <p:cNvPr id="34" name="Graphic 33" descr="Monitor with solid fill">
            <a:extLst>
              <a:ext uri="{FF2B5EF4-FFF2-40B4-BE49-F238E27FC236}">
                <a16:creationId xmlns:a16="http://schemas.microsoft.com/office/drawing/2014/main" id="{D6F7D6C2-B76A-693F-C37E-057BA684B0C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345715" y="2099493"/>
            <a:ext cx="1447667" cy="1447667"/>
          </a:xfrm>
          <a:prstGeom prst="rect">
            <a:avLst/>
          </a:prstGeom>
        </p:spPr>
      </p:pic>
      <p:cxnSp>
        <p:nvCxnSpPr>
          <p:cNvPr id="35" name="Google Shape;226;p4">
            <a:extLst>
              <a:ext uri="{FF2B5EF4-FFF2-40B4-BE49-F238E27FC236}">
                <a16:creationId xmlns:a16="http://schemas.microsoft.com/office/drawing/2014/main" id="{02F2766C-2662-D0FA-E10E-CC3B10B8E98D}"/>
              </a:ext>
              <a:ext uri="{C183D7F6-B498-43B3-948B-1728B52AA6E4}">
                <adec:decorative xmlns:adec="http://schemas.microsoft.com/office/drawing/2017/decorative" val="1"/>
              </a:ext>
            </a:extLst>
          </p:cNvPr>
          <p:cNvCxnSpPr>
            <a:cxnSpLocks/>
            <a:stCxn id="36" idx="2"/>
          </p:cNvCxnSpPr>
          <p:nvPr/>
        </p:nvCxnSpPr>
        <p:spPr>
          <a:xfrm>
            <a:off x="8004617" y="4673600"/>
            <a:ext cx="0" cy="823365"/>
          </a:xfrm>
          <a:prstGeom prst="straightConnector1">
            <a:avLst/>
          </a:prstGeom>
          <a:noFill/>
          <a:ln w="38100" cap="flat" cmpd="sng">
            <a:solidFill>
              <a:schemeClr val="dk1"/>
            </a:solidFill>
            <a:prstDash val="solid"/>
            <a:miter lim="800000"/>
            <a:headEnd type="none" w="sm" len="sm"/>
            <a:tailEnd type="none" w="sm" len="sm"/>
          </a:ln>
        </p:spPr>
      </p:cxnSp>
      <p:sp>
        <p:nvSpPr>
          <p:cNvPr id="36" name="Google Shape;227;p4">
            <a:extLst>
              <a:ext uri="{FF2B5EF4-FFF2-40B4-BE49-F238E27FC236}">
                <a16:creationId xmlns:a16="http://schemas.microsoft.com/office/drawing/2014/main" id="{42E33168-9A6F-0567-95F6-E7BE633503B0}"/>
              </a:ext>
            </a:extLst>
          </p:cNvPr>
          <p:cNvSpPr/>
          <p:nvPr/>
        </p:nvSpPr>
        <p:spPr>
          <a:xfrm>
            <a:off x="7164786" y="2013678"/>
            <a:ext cx="1679662" cy="2659922"/>
          </a:xfrm>
          <a:prstGeom prst="roundRect">
            <a:avLst>
              <a:gd name="adj" fmla="val 16667"/>
            </a:avLst>
          </a:prstGeom>
          <a:solidFill>
            <a:schemeClr val="dk2"/>
          </a:solidFill>
          <a:ln w="60325" cap="flat" cmpd="sng">
            <a:solidFill>
              <a:schemeClr val="accent4"/>
            </a:solidFill>
            <a:prstDash val="solid"/>
            <a:round/>
            <a:headEnd type="none" w="sm" len="sm"/>
            <a:tailEnd type="none" w="sm" len="sm"/>
          </a:ln>
        </p:spPr>
        <p:txBody>
          <a:bodyPr spcFirstLastPara="1" wrap="square" lIns="91425" tIns="91440" rIns="91425" bIns="182880" anchor="b" anchorCtr="0">
            <a:noAutofit/>
          </a:bodyPr>
          <a:lstStyle/>
          <a:p>
            <a:pPr marL="0" marR="0" lvl="0" indent="0" algn="ctr" rtl="0">
              <a:spcBef>
                <a:spcPts val="0"/>
              </a:spcBef>
              <a:spcAft>
                <a:spcPts val="0"/>
              </a:spcAft>
              <a:buNone/>
            </a:pPr>
            <a:r>
              <a:rPr lang="en-US" sz="2000" b="1" i="0" u="none" strike="noStrike" cap="none" dirty="0">
                <a:solidFill>
                  <a:schemeClr val="accent4"/>
                </a:solidFill>
                <a:latin typeface="Arial"/>
                <a:ea typeface="Arial"/>
                <a:cs typeface="Arial"/>
                <a:sym typeface="Arial"/>
              </a:rPr>
              <a:t>USB Controller</a:t>
            </a:r>
            <a:endParaRPr sz="1200" dirty="0">
              <a:solidFill>
                <a:schemeClr val="accent4"/>
              </a:solidFill>
            </a:endParaRPr>
          </a:p>
        </p:txBody>
      </p:sp>
      <p:pic>
        <p:nvPicPr>
          <p:cNvPr id="37" name="Graphic 36" descr="Keyboard with solid fill">
            <a:extLst>
              <a:ext uri="{FF2B5EF4-FFF2-40B4-BE49-F238E27FC236}">
                <a16:creationId xmlns:a16="http://schemas.microsoft.com/office/drawing/2014/main" id="{87CD47CF-E908-97D0-FCD0-BFD0050BF12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80783" y="2099493"/>
            <a:ext cx="1447667" cy="1447667"/>
          </a:xfrm>
          <a:prstGeom prst="rect">
            <a:avLst/>
          </a:prstGeom>
        </p:spPr>
      </p:pic>
      <p:cxnSp>
        <p:nvCxnSpPr>
          <p:cNvPr id="38" name="Google Shape;226;p4">
            <a:extLst>
              <a:ext uri="{FF2B5EF4-FFF2-40B4-BE49-F238E27FC236}">
                <a16:creationId xmlns:a16="http://schemas.microsoft.com/office/drawing/2014/main" id="{61D306C7-A9FC-4834-F28D-03342C7732BC}"/>
              </a:ext>
              <a:ext uri="{C183D7F6-B498-43B3-948B-1728B52AA6E4}">
                <adec:decorative xmlns:adec="http://schemas.microsoft.com/office/drawing/2017/decorative" val="1"/>
              </a:ext>
            </a:extLst>
          </p:cNvPr>
          <p:cNvCxnSpPr>
            <a:cxnSpLocks/>
            <a:stCxn id="39" idx="2"/>
          </p:cNvCxnSpPr>
          <p:nvPr/>
        </p:nvCxnSpPr>
        <p:spPr>
          <a:xfrm>
            <a:off x="9939685" y="4673600"/>
            <a:ext cx="0" cy="823365"/>
          </a:xfrm>
          <a:prstGeom prst="straightConnector1">
            <a:avLst/>
          </a:prstGeom>
          <a:noFill/>
          <a:ln w="38100" cap="flat" cmpd="sng">
            <a:solidFill>
              <a:schemeClr val="dk1"/>
            </a:solidFill>
            <a:prstDash val="solid"/>
            <a:miter lim="800000"/>
            <a:headEnd type="none" w="sm" len="sm"/>
            <a:tailEnd type="none" w="sm" len="sm"/>
          </a:ln>
        </p:spPr>
      </p:cxnSp>
      <p:sp>
        <p:nvSpPr>
          <p:cNvPr id="39" name="Google Shape;227;p4">
            <a:extLst>
              <a:ext uri="{FF2B5EF4-FFF2-40B4-BE49-F238E27FC236}">
                <a16:creationId xmlns:a16="http://schemas.microsoft.com/office/drawing/2014/main" id="{754908B7-AB4D-33D9-5A70-A59C6569460C}"/>
              </a:ext>
            </a:extLst>
          </p:cNvPr>
          <p:cNvSpPr/>
          <p:nvPr/>
        </p:nvSpPr>
        <p:spPr>
          <a:xfrm>
            <a:off x="9099854" y="2013678"/>
            <a:ext cx="1679662" cy="2659922"/>
          </a:xfrm>
          <a:prstGeom prst="roundRect">
            <a:avLst>
              <a:gd name="adj" fmla="val 16667"/>
            </a:avLst>
          </a:prstGeom>
          <a:solidFill>
            <a:schemeClr val="dk2"/>
          </a:solidFill>
          <a:ln w="60325" cap="flat" cmpd="sng">
            <a:solidFill>
              <a:schemeClr val="accent2"/>
            </a:solidFill>
            <a:prstDash val="solid"/>
            <a:round/>
            <a:headEnd type="none" w="sm" len="sm"/>
            <a:tailEnd type="none" w="sm" len="sm"/>
          </a:ln>
        </p:spPr>
        <p:txBody>
          <a:bodyPr spcFirstLastPara="1" wrap="square" lIns="91425" tIns="91440" rIns="91425" bIns="91440" anchor="b" anchorCtr="0">
            <a:noAutofit/>
          </a:bodyPr>
          <a:lstStyle/>
          <a:p>
            <a:pPr marL="0" marR="0" lvl="0" indent="0" algn="ctr" rtl="0">
              <a:spcBef>
                <a:spcPts val="0"/>
              </a:spcBef>
              <a:spcAft>
                <a:spcPts val="0"/>
              </a:spcAft>
              <a:buNone/>
            </a:pPr>
            <a:r>
              <a:rPr lang="en-US" sz="2000" b="1" i="0" u="none" strike="noStrike" cap="none" dirty="0">
                <a:solidFill>
                  <a:schemeClr val="accent2"/>
                </a:solidFill>
                <a:latin typeface="Arial"/>
                <a:ea typeface="Arial"/>
                <a:cs typeface="Arial"/>
                <a:sym typeface="Arial"/>
              </a:rPr>
              <a:t>Fixed Storage Controller</a:t>
            </a:r>
            <a:endParaRPr sz="1200" dirty="0">
              <a:solidFill>
                <a:schemeClr val="accent2"/>
              </a:solidFill>
            </a:endParaRPr>
          </a:p>
        </p:txBody>
      </p:sp>
      <p:pic>
        <p:nvPicPr>
          <p:cNvPr id="40" name="Graphic 39">
            <a:extLst>
              <a:ext uri="{FF2B5EF4-FFF2-40B4-BE49-F238E27FC236}">
                <a16:creationId xmlns:a16="http://schemas.microsoft.com/office/drawing/2014/main" id="{2F290A0C-3A8A-7F28-EC4C-B8EECCD25A16}"/>
              </a:ext>
              <a:ext uri="{C183D7F6-B498-43B3-948B-1728B52AA6E4}">
                <adec:decorative xmlns:adec="http://schemas.microsoft.com/office/drawing/2017/decorative" val="1"/>
              </a:ext>
            </a:extLst>
          </p:cNvPr>
          <p:cNvPicPr>
            <a:picLocks noChangeAspect="1"/>
          </p:cNvPicPr>
          <p:nvPr/>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574" r="9425" b="18998"/>
          <a:stretch/>
        </p:blipFill>
        <p:spPr>
          <a:xfrm>
            <a:off x="9215851" y="2099493"/>
            <a:ext cx="1447667" cy="1447667"/>
          </a:xfrm>
          <a:prstGeom prst="rect">
            <a:avLst/>
          </a:prstGeom>
        </p:spPr>
      </p:pic>
      <p:sp>
        <p:nvSpPr>
          <p:cNvPr id="239" name="Google Shape;239;p4"/>
          <p:cNvSpPr/>
          <p:nvPr/>
        </p:nvSpPr>
        <p:spPr>
          <a:xfrm>
            <a:off x="1359582" y="5268787"/>
            <a:ext cx="9419934" cy="456355"/>
          </a:xfrm>
          <a:prstGeom prst="rect">
            <a:avLst/>
          </a:prstGeom>
          <a:solidFill>
            <a:srgbClr val="C9FEF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rgbClr val="010022"/>
                </a:solidFill>
                <a:latin typeface="Arial"/>
                <a:ea typeface="Arial"/>
                <a:cs typeface="Arial"/>
                <a:sym typeface="Arial"/>
              </a:rPr>
              <a:t>BUS</a:t>
            </a:r>
            <a:endParaRPr/>
          </a:p>
        </p:txBody>
      </p:sp>
      <p:pic>
        <p:nvPicPr>
          <p:cNvPr id="41" name="Graphic 40">
            <a:extLst>
              <a:ext uri="{FF2B5EF4-FFF2-40B4-BE49-F238E27FC236}">
                <a16:creationId xmlns:a16="http://schemas.microsoft.com/office/drawing/2014/main" id="{A37B7BBF-F8BC-56E9-B167-B3DF8C5C9CFA}"/>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28313" b="39744"/>
          <a:stretch/>
        </p:blipFill>
        <p:spPr>
          <a:xfrm>
            <a:off x="3410647" y="2870659"/>
            <a:ext cx="1447667" cy="462428"/>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
          <p:cNvSpPr txBox="1">
            <a:spLocks noGrp="1"/>
          </p:cNvSpPr>
          <p:nvPr>
            <p:ph type="title"/>
          </p:nvPr>
        </p:nvSpPr>
        <p:spPr>
          <a:xfrm>
            <a:off x="609600" y="555162"/>
            <a:ext cx="10755059" cy="618631"/>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800"/>
              <a:buFont typeface="Arial"/>
              <a:buNone/>
            </a:pPr>
            <a:r>
              <a:rPr lang="en-US" dirty="0"/>
              <a:t>Inside the CPU (Core)</a:t>
            </a:r>
            <a:endParaRPr dirty="0"/>
          </a:p>
        </p:txBody>
      </p:sp>
      <p:sp>
        <p:nvSpPr>
          <p:cNvPr id="20" name="Rounded Rectangle 3">
            <a:extLst>
              <a:ext uri="{FF2B5EF4-FFF2-40B4-BE49-F238E27FC236}">
                <a16:creationId xmlns:a16="http://schemas.microsoft.com/office/drawing/2014/main" id="{80B7B8EE-3AB8-1540-7229-B783E567ED11}"/>
              </a:ext>
              <a:ext uri="{C183D7F6-B498-43B3-948B-1728B52AA6E4}">
                <adec:decorative xmlns:adec="http://schemas.microsoft.com/office/drawing/2017/decorative" val="0"/>
              </a:ext>
            </a:extLst>
          </p:cNvPr>
          <p:cNvSpPr/>
          <p:nvPr/>
        </p:nvSpPr>
        <p:spPr>
          <a:xfrm>
            <a:off x="471015" y="3949428"/>
            <a:ext cx="3630967" cy="2161594"/>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1"/>
                </a:solidFill>
              </a:rPr>
              <a:t>Registers</a:t>
            </a:r>
          </a:p>
          <a:p>
            <a:endParaRPr lang="en-US" dirty="0"/>
          </a:p>
          <a:p>
            <a:pPr marL="285750" indent="-285750">
              <a:buClr>
                <a:schemeClr val="accent1"/>
              </a:buClr>
              <a:buFont typeface="Arial" panose="020B0604020202020204" pitchFamily="34" charset="0"/>
              <a:buChar char="•"/>
            </a:pPr>
            <a:r>
              <a:rPr lang="en-US" dirty="0"/>
              <a:t>CPU Memory</a:t>
            </a:r>
          </a:p>
          <a:p>
            <a:pPr marL="285750" indent="-285750">
              <a:buClr>
                <a:schemeClr val="accent1"/>
              </a:buClr>
              <a:buFont typeface="Arial" panose="020B0604020202020204" pitchFamily="34" charset="0"/>
              <a:buChar char="•"/>
            </a:pPr>
            <a:endParaRPr lang="en-US" dirty="0"/>
          </a:p>
          <a:p>
            <a:pPr marL="285750" indent="-285750">
              <a:buClr>
                <a:schemeClr val="accent1"/>
              </a:buClr>
              <a:buFont typeface="Arial" panose="020B0604020202020204" pitchFamily="34" charset="0"/>
              <a:buChar char="•"/>
            </a:pPr>
            <a:r>
              <a:rPr lang="en-US" dirty="0"/>
              <a:t>Special &amp; General Purpose</a:t>
            </a:r>
          </a:p>
        </p:txBody>
      </p:sp>
      <p:sp>
        <p:nvSpPr>
          <p:cNvPr id="21" name="Rounded Rectangle 2">
            <a:extLst>
              <a:ext uri="{FF2B5EF4-FFF2-40B4-BE49-F238E27FC236}">
                <a16:creationId xmlns:a16="http://schemas.microsoft.com/office/drawing/2014/main" id="{8647348F-3730-CF01-9186-D3E4B8B32394}"/>
              </a:ext>
              <a:ext uri="{C183D7F6-B498-43B3-948B-1728B52AA6E4}">
                <adec:decorative xmlns:adec="http://schemas.microsoft.com/office/drawing/2017/decorative" val="0"/>
              </a:ext>
            </a:extLst>
          </p:cNvPr>
          <p:cNvSpPr/>
          <p:nvPr/>
        </p:nvSpPr>
        <p:spPr>
          <a:xfrm>
            <a:off x="4280389" y="3942629"/>
            <a:ext cx="3630967" cy="2165093"/>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4"/>
                </a:solidFill>
              </a:rPr>
              <a:t>Arithmetic Logic Unit</a:t>
            </a:r>
          </a:p>
          <a:p>
            <a:endParaRPr lang="en-US" dirty="0"/>
          </a:p>
          <a:p>
            <a:pPr marL="285750" indent="-285750">
              <a:buClr>
                <a:schemeClr val="accent4"/>
              </a:buClr>
              <a:buFont typeface="Arial" panose="020B0604020202020204" pitchFamily="34" charset="0"/>
              <a:buChar char="•"/>
            </a:pPr>
            <a:r>
              <a:rPr lang="en-US" dirty="0"/>
              <a:t>Arithmetic computations</a:t>
            </a:r>
          </a:p>
          <a:p>
            <a:pPr marL="285750" indent="-285750">
              <a:buClr>
                <a:schemeClr val="accent4"/>
              </a:buClr>
              <a:buFont typeface="Arial" panose="020B0604020202020204" pitchFamily="34" charset="0"/>
              <a:buChar char="•"/>
            </a:pPr>
            <a:endParaRPr lang="en-US" dirty="0"/>
          </a:p>
          <a:p>
            <a:pPr marL="285750" indent="-285750">
              <a:buClr>
                <a:schemeClr val="accent4"/>
              </a:buClr>
              <a:buFont typeface="Arial" panose="020B0604020202020204" pitchFamily="34" charset="0"/>
              <a:buChar char="•"/>
            </a:pPr>
            <a:r>
              <a:rPr lang="en-US" dirty="0"/>
              <a:t>Logical computations</a:t>
            </a:r>
          </a:p>
        </p:txBody>
      </p:sp>
      <p:sp>
        <p:nvSpPr>
          <p:cNvPr id="22" name="Rounded Rectangle 2">
            <a:extLst>
              <a:ext uri="{FF2B5EF4-FFF2-40B4-BE49-F238E27FC236}">
                <a16:creationId xmlns:a16="http://schemas.microsoft.com/office/drawing/2014/main" id="{604A609C-DF45-D125-2B56-66768E9D8710}"/>
              </a:ext>
              <a:ext uri="{C183D7F6-B498-43B3-948B-1728B52AA6E4}">
                <adec:decorative xmlns:adec="http://schemas.microsoft.com/office/drawing/2017/decorative" val="0"/>
              </a:ext>
            </a:extLst>
          </p:cNvPr>
          <p:cNvSpPr/>
          <p:nvPr/>
        </p:nvSpPr>
        <p:spPr>
          <a:xfrm>
            <a:off x="8089763" y="3942629"/>
            <a:ext cx="3630967" cy="2165093"/>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2"/>
                </a:solidFill>
              </a:rPr>
              <a:t>Control Unit</a:t>
            </a:r>
          </a:p>
          <a:p>
            <a:endParaRPr lang="en-US" dirty="0"/>
          </a:p>
          <a:p>
            <a:pPr marL="285750" indent="-285750">
              <a:buClr>
                <a:schemeClr val="accent2"/>
              </a:buClr>
              <a:buFont typeface="Arial" panose="020B0604020202020204" pitchFamily="34" charset="0"/>
              <a:buChar char="•"/>
            </a:pPr>
            <a:r>
              <a:rPr lang="en-US" dirty="0"/>
              <a:t>Tracks state / status</a:t>
            </a:r>
          </a:p>
          <a:p>
            <a:pPr marL="285750" indent="-285750">
              <a:buClr>
                <a:schemeClr val="accent2"/>
              </a:buClr>
              <a:buFont typeface="Arial" panose="020B0604020202020204" pitchFamily="34" charset="0"/>
              <a:buChar char="•"/>
            </a:pPr>
            <a:endParaRPr lang="en-US" dirty="0"/>
          </a:p>
          <a:p>
            <a:pPr marL="285750" indent="-285750">
              <a:buClr>
                <a:schemeClr val="accent2"/>
              </a:buClr>
              <a:buFont typeface="Arial" panose="020B0604020202020204" pitchFamily="34" charset="0"/>
              <a:buChar char="•"/>
            </a:pPr>
            <a:r>
              <a:rPr lang="en-US" dirty="0"/>
              <a:t>Controls other components</a:t>
            </a:r>
          </a:p>
        </p:txBody>
      </p:sp>
      <p:sp>
        <p:nvSpPr>
          <p:cNvPr id="26" name="Google Shape;227;p4">
            <a:extLst>
              <a:ext uri="{FF2B5EF4-FFF2-40B4-BE49-F238E27FC236}">
                <a16:creationId xmlns:a16="http://schemas.microsoft.com/office/drawing/2014/main" id="{08C08D36-C3C4-0C08-B7B0-D8861A42B6F8}"/>
              </a:ext>
              <a:ext uri="{C183D7F6-B498-43B3-948B-1728B52AA6E4}">
                <adec:decorative xmlns:adec="http://schemas.microsoft.com/office/drawing/2017/decorative" val="1"/>
              </a:ext>
            </a:extLst>
          </p:cNvPr>
          <p:cNvSpPr>
            <a:spLocks/>
          </p:cNvSpPr>
          <p:nvPr/>
        </p:nvSpPr>
        <p:spPr>
          <a:xfrm>
            <a:off x="4280389" y="1324707"/>
            <a:ext cx="3630967" cy="2422769"/>
          </a:xfrm>
          <a:prstGeom prst="roundRect">
            <a:avLst>
              <a:gd name="adj" fmla="val 16667"/>
            </a:avLst>
          </a:prstGeom>
          <a:solidFill>
            <a:schemeClr val="dk2"/>
          </a:solidFill>
          <a:ln w="60325" cap="flat" cmpd="sng">
            <a:solidFill>
              <a:schemeClr val="tx1"/>
            </a:solidFill>
            <a:prstDash val="solid"/>
            <a:round/>
            <a:headEnd type="none" w="sm" len="sm"/>
            <a:tailEnd type="none" w="sm" len="sm"/>
          </a:ln>
        </p:spPr>
        <p:txBody>
          <a:bodyPr spcFirstLastPara="1" wrap="square" lIns="91425" tIns="91440" rIns="91425" bIns="91440" anchor="ctr" anchorCtr="0">
            <a:noAutofit/>
          </a:bodyPr>
          <a:lstStyle/>
          <a:p>
            <a:pPr marL="0" marR="0" lvl="0" indent="0" algn="ctr" rtl="0">
              <a:spcBef>
                <a:spcPts val="0"/>
              </a:spcBef>
              <a:spcAft>
                <a:spcPts val="0"/>
              </a:spcAft>
              <a:buNone/>
            </a:pPr>
            <a:endParaRPr sz="1200" dirty="0"/>
          </a:p>
        </p:txBody>
      </p:sp>
      <p:sp>
        <p:nvSpPr>
          <p:cNvPr id="2" name="Rectangle 1">
            <a:extLst>
              <a:ext uri="{FF2B5EF4-FFF2-40B4-BE49-F238E27FC236}">
                <a16:creationId xmlns:a16="http://schemas.microsoft.com/office/drawing/2014/main" id="{55095E51-5F8D-1B67-8B62-BF05F377D9D6}"/>
              </a:ext>
            </a:extLst>
          </p:cNvPr>
          <p:cNvSpPr/>
          <p:nvPr/>
        </p:nvSpPr>
        <p:spPr>
          <a:xfrm>
            <a:off x="4636350" y="1559169"/>
            <a:ext cx="2919047" cy="515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Registers</a:t>
            </a:r>
          </a:p>
        </p:txBody>
      </p:sp>
      <p:sp>
        <p:nvSpPr>
          <p:cNvPr id="27" name="Rectangle 26">
            <a:extLst>
              <a:ext uri="{FF2B5EF4-FFF2-40B4-BE49-F238E27FC236}">
                <a16:creationId xmlns:a16="http://schemas.microsoft.com/office/drawing/2014/main" id="{7E561125-3AC8-1493-D132-95506848D42A}"/>
              </a:ext>
            </a:extLst>
          </p:cNvPr>
          <p:cNvSpPr/>
          <p:nvPr/>
        </p:nvSpPr>
        <p:spPr>
          <a:xfrm>
            <a:off x="4636350" y="2279161"/>
            <a:ext cx="2919047" cy="515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ALU</a:t>
            </a:r>
          </a:p>
        </p:txBody>
      </p:sp>
      <p:sp>
        <p:nvSpPr>
          <p:cNvPr id="28" name="Rectangle 27">
            <a:extLst>
              <a:ext uri="{FF2B5EF4-FFF2-40B4-BE49-F238E27FC236}">
                <a16:creationId xmlns:a16="http://schemas.microsoft.com/office/drawing/2014/main" id="{76A51761-808E-3CE1-8F5F-2E7F4CB170A5}"/>
              </a:ext>
            </a:extLst>
          </p:cNvPr>
          <p:cNvSpPr/>
          <p:nvPr/>
        </p:nvSpPr>
        <p:spPr>
          <a:xfrm>
            <a:off x="4636350" y="2999153"/>
            <a:ext cx="2919047" cy="515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Control Unit</a:t>
            </a:r>
          </a:p>
        </p:txBody>
      </p:sp>
    </p:spTree>
    <p:extLst>
      <p:ext uri="{BB962C8B-B14F-4D97-AF65-F5344CB8AC3E}">
        <p14:creationId xmlns:p14="http://schemas.microsoft.com/office/powerpoint/2010/main" val="210668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6" grpId="0" animBg="1"/>
      <p:bldP spid="2"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
          <p:cNvSpPr txBox="1">
            <a:spLocks noGrp="1"/>
          </p:cNvSpPr>
          <p:nvPr>
            <p:ph type="title"/>
          </p:nvPr>
        </p:nvSpPr>
        <p:spPr>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3800"/>
              <a:buFont typeface="Arial"/>
              <a:buNone/>
            </a:pPr>
            <a:r>
              <a:rPr lang="en-US" dirty="0"/>
              <a:t>Ready, Set, Compute!</a:t>
            </a:r>
            <a:endParaRPr dirty="0"/>
          </a:p>
        </p:txBody>
      </p:sp>
      <p:sp>
        <p:nvSpPr>
          <p:cNvPr id="3" name="Text Placeholder 2">
            <a:extLst>
              <a:ext uri="{FF2B5EF4-FFF2-40B4-BE49-F238E27FC236}">
                <a16:creationId xmlns:a16="http://schemas.microsoft.com/office/drawing/2014/main" id="{B7F1132E-A2BE-9A5B-902D-B48019B5E0E8}"/>
              </a:ext>
            </a:extLst>
          </p:cNvPr>
          <p:cNvSpPr>
            <a:spLocks noGrp="1"/>
          </p:cNvSpPr>
          <p:nvPr>
            <p:ph type="body" sz="quarter" idx="13"/>
          </p:nvPr>
        </p:nvSpPr>
        <p:spPr>
          <a:xfrm>
            <a:off x="610869" y="1185155"/>
            <a:ext cx="10753816" cy="710964"/>
          </a:xfrm>
        </p:spPr>
        <p:txBody>
          <a:bodyPr/>
          <a:lstStyle/>
          <a:p>
            <a:r>
              <a:rPr lang="en-US" dirty="0"/>
              <a:t>Instructions are executed via the fetch-decode-execute cycle.</a:t>
            </a:r>
          </a:p>
        </p:txBody>
      </p:sp>
      <p:cxnSp>
        <p:nvCxnSpPr>
          <p:cNvPr id="6" name="Straight Arrow Connector 5">
            <a:extLst>
              <a:ext uri="{FF2B5EF4-FFF2-40B4-BE49-F238E27FC236}">
                <a16:creationId xmlns:a16="http://schemas.microsoft.com/office/drawing/2014/main" id="{A63A33EB-B9DA-F360-0C36-190708DF5BCC}"/>
              </a:ext>
              <a:ext uri="{C183D7F6-B498-43B3-948B-1728B52AA6E4}">
                <adec:decorative xmlns:adec="http://schemas.microsoft.com/office/drawing/2017/decorative" val="1"/>
              </a:ext>
            </a:extLst>
          </p:cNvPr>
          <p:cNvCxnSpPr>
            <a:stCxn id="20" idx="3"/>
            <a:endCxn id="21" idx="1"/>
          </p:cNvCxnSpPr>
          <p:nvPr/>
        </p:nvCxnSpPr>
        <p:spPr>
          <a:xfrm>
            <a:off x="5086721" y="2895708"/>
            <a:ext cx="1866530" cy="37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E91FCA-8B62-9D29-3B05-A77473BE63AA}"/>
              </a:ext>
              <a:ext uri="{C183D7F6-B498-43B3-948B-1728B52AA6E4}">
                <adec:decorative xmlns:adec="http://schemas.microsoft.com/office/drawing/2017/decorative" val="1"/>
              </a:ext>
            </a:extLst>
          </p:cNvPr>
          <p:cNvCxnSpPr>
            <a:cxnSpLocks/>
            <a:stCxn id="21" idx="2"/>
            <a:endCxn id="22" idx="3"/>
          </p:cNvCxnSpPr>
          <p:nvPr/>
        </p:nvCxnSpPr>
        <p:spPr>
          <a:xfrm flipH="1">
            <a:off x="7911483" y="3748518"/>
            <a:ext cx="857252" cy="137279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4C7C1A-0C00-7B49-05C1-C5970948D560}"/>
              </a:ext>
              <a:ext uri="{C183D7F6-B498-43B3-948B-1728B52AA6E4}">
                <adec:decorative xmlns:adec="http://schemas.microsoft.com/office/drawing/2017/decorative" val="1"/>
              </a:ext>
            </a:extLst>
          </p:cNvPr>
          <p:cNvCxnSpPr>
            <a:cxnSpLocks/>
            <a:stCxn id="22" idx="1"/>
            <a:endCxn id="20" idx="2"/>
          </p:cNvCxnSpPr>
          <p:nvPr/>
        </p:nvCxnSpPr>
        <p:spPr>
          <a:xfrm flipH="1" flipV="1">
            <a:off x="3271238" y="3746767"/>
            <a:ext cx="1009278" cy="137455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3">
            <a:extLst>
              <a:ext uri="{FF2B5EF4-FFF2-40B4-BE49-F238E27FC236}">
                <a16:creationId xmlns:a16="http://schemas.microsoft.com/office/drawing/2014/main" id="{80B7B8EE-3AB8-1540-7229-B783E567ED11}"/>
              </a:ext>
              <a:ext uri="{C183D7F6-B498-43B3-948B-1728B52AA6E4}">
                <adec:decorative xmlns:adec="http://schemas.microsoft.com/office/drawing/2017/decorative" val="0"/>
              </a:ext>
            </a:extLst>
          </p:cNvPr>
          <p:cNvSpPr/>
          <p:nvPr/>
        </p:nvSpPr>
        <p:spPr>
          <a:xfrm>
            <a:off x="1455754" y="2044648"/>
            <a:ext cx="3630967" cy="1702119"/>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1"/>
                </a:solidFill>
              </a:rPr>
              <a:t>Fetch</a:t>
            </a:r>
          </a:p>
          <a:p>
            <a:pPr algn="ctr"/>
            <a:endParaRPr lang="en-US" dirty="0"/>
          </a:p>
          <a:p>
            <a:pPr algn="ctr">
              <a:buClr>
                <a:schemeClr val="accent1"/>
              </a:buClr>
            </a:pPr>
            <a:r>
              <a:rPr lang="en-US" dirty="0"/>
              <a:t>Load instruction</a:t>
            </a:r>
          </a:p>
          <a:p>
            <a:pPr algn="ctr">
              <a:buClr>
                <a:schemeClr val="accent1"/>
              </a:buClr>
            </a:pPr>
            <a:r>
              <a:rPr lang="en-US" dirty="0"/>
              <a:t>(PC </a:t>
            </a:r>
            <a:r>
              <a:rPr lang="en-US" dirty="0">
                <a:sym typeface="Wingdings" panose="05000000000000000000" pitchFamily="2" charset="2"/>
              </a:rPr>
              <a:t> MAR  MBR  IR)</a:t>
            </a:r>
            <a:endParaRPr lang="en-US" dirty="0"/>
          </a:p>
        </p:txBody>
      </p:sp>
      <p:sp>
        <p:nvSpPr>
          <p:cNvPr id="21" name="Rounded Rectangle 2">
            <a:extLst>
              <a:ext uri="{FF2B5EF4-FFF2-40B4-BE49-F238E27FC236}">
                <a16:creationId xmlns:a16="http://schemas.microsoft.com/office/drawing/2014/main" id="{8647348F-3730-CF01-9186-D3E4B8B32394}"/>
              </a:ext>
              <a:ext uri="{C183D7F6-B498-43B3-948B-1728B52AA6E4}">
                <adec:decorative xmlns:adec="http://schemas.microsoft.com/office/drawing/2017/decorative" val="0"/>
              </a:ext>
            </a:extLst>
          </p:cNvPr>
          <p:cNvSpPr/>
          <p:nvPr/>
        </p:nvSpPr>
        <p:spPr>
          <a:xfrm>
            <a:off x="6953251" y="2043644"/>
            <a:ext cx="3630967" cy="1704874"/>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4"/>
                </a:solidFill>
              </a:rPr>
              <a:t>Decode</a:t>
            </a:r>
          </a:p>
          <a:p>
            <a:pPr algn="ctr"/>
            <a:endParaRPr lang="en-US" dirty="0"/>
          </a:p>
          <a:p>
            <a:pPr algn="ctr">
              <a:buClr>
                <a:schemeClr val="accent1"/>
              </a:buClr>
            </a:pPr>
            <a:r>
              <a:rPr lang="en-US" dirty="0"/>
              <a:t>Find opcode / operand(s)</a:t>
            </a:r>
          </a:p>
          <a:p>
            <a:pPr algn="ctr">
              <a:buClr>
                <a:schemeClr val="accent1"/>
              </a:buClr>
            </a:pPr>
            <a:r>
              <a:rPr lang="en-US" dirty="0"/>
              <a:t>Interpret instruction</a:t>
            </a:r>
          </a:p>
        </p:txBody>
      </p:sp>
      <p:sp>
        <p:nvSpPr>
          <p:cNvPr id="22" name="Rounded Rectangle 2">
            <a:extLst>
              <a:ext uri="{FF2B5EF4-FFF2-40B4-BE49-F238E27FC236}">
                <a16:creationId xmlns:a16="http://schemas.microsoft.com/office/drawing/2014/main" id="{604A609C-DF45-D125-2B56-66768E9D8710}"/>
              </a:ext>
              <a:ext uri="{C183D7F6-B498-43B3-948B-1728B52AA6E4}">
                <adec:decorative xmlns:adec="http://schemas.microsoft.com/office/drawing/2017/decorative" val="0"/>
              </a:ext>
            </a:extLst>
          </p:cNvPr>
          <p:cNvSpPr/>
          <p:nvPr/>
        </p:nvSpPr>
        <p:spPr>
          <a:xfrm>
            <a:off x="4280516" y="4268880"/>
            <a:ext cx="3630967" cy="1704874"/>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2"/>
                </a:solidFill>
              </a:rPr>
              <a:t>Execute</a:t>
            </a:r>
          </a:p>
          <a:p>
            <a:pPr algn="ctr"/>
            <a:endParaRPr lang="en-US" dirty="0"/>
          </a:p>
          <a:p>
            <a:pPr algn="ctr">
              <a:buClr>
                <a:schemeClr val="accent1"/>
              </a:buClr>
            </a:pPr>
            <a:r>
              <a:rPr lang="en-US" dirty="0"/>
              <a:t>Carry out instruction</a:t>
            </a:r>
          </a:p>
          <a:p>
            <a:pPr algn="ctr">
              <a:buClr>
                <a:schemeClr val="accent1"/>
              </a:buClr>
            </a:pPr>
            <a:r>
              <a:rPr lang="en-US" dirty="0"/>
              <a:t>(Move data, ALU, etc.</a:t>
            </a:r>
            <a:r>
              <a:rPr lang="en-US" dirty="0">
                <a:sym typeface="Wingdings" panose="05000000000000000000" pitchFamily="2" charset="2"/>
              </a:rPr>
              <a:t>)</a:t>
            </a:r>
            <a:endParaRPr lang="en-US" dirty="0"/>
          </a:p>
        </p:txBody>
      </p:sp>
      <p:sp>
        <p:nvSpPr>
          <p:cNvPr id="23" name="TextBox 22">
            <a:extLst>
              <a:ext uri="{FF2B5EF4-FFF2-40B4-BE49-F238E27FC236}">
                <a16:creationId xmlns:a16="http://schemas.microsoft.com/office/drawing/2014/main" id="{2F87CCA6-AFA5-CC08-12E5-367D87BE651D}"/>
              </a:ext>
            </a:extLst>
          </p:cNvPr>
          <p:cNvSpPr txBox="1"/>
          <p:nvPr/>
        </p:nvSpPr>
        <p:spPr>
          <a:xfrm>
            <a:off x="831693" y="4974815"/>
            <a:ext cx="2661637" cy="1328023"/>
          </a:xfrm>
          <a:prstGeom prst="roundRect">
            <a:avLst/>
          </a:prstGeom>
          <a:solidFill>
            <a:schemeClr val="tx2"/>
          </a:solidFill>
          <a:ln w="19050">
            <a:solidFill>
              <a:schemeClr val="bg1"/>
            </a:solidFill>
          </a:ln>
        </p:spPr>
        <p:txBody>
          <a:bodyPr wrap="square" lIns="365760" tIns="45720" rIns="182880" bIns="45720" rtlCol="0">
            <a:spAutoFit/>
          </a:bodyPr>
          <a:lstStyle/>
          <a:p>
            <a:r>
              <a:rPr lang="en-US" b="1" dirty="0">
                <a:solidFill>
                  <a:schemeClr val="accent1"/>
                </a:solidFill>
              </a:rPr>
              <a:t>Protected instructions </a:t>
            </a:r>
            <a:r>
              <a:rPr lang="en-US" dirty="0">
                <a:solidFill>
                  <a:schemeClr val="bg1"/>
                </a:solidFill>
              </a:rPr>
              <a:t>can only be executed in a protected state.</a:t>
            </a:r>
          </a:p>
        </p:txBody>
      </p:sp>
      <p:sp>
        <p:nvSpPr>
          <p:cNvPr id="24" name="Oval 23">
            <a:extLst>
              <a:ext uri="{FF2B5EF4-FFF2-40B4-BE49-F238E27FC236}">
                <a16:creationId xmlns:a16="http://schemas.microsoft.com/office/drawing/2014/main" id="{714B1BCE-49C1-3369-2D6F-DFCBB32E7256}"/>
              </a:ext>
              <a:ext uri="{C183D7F6-B498-43B3-948B-1728B52AA6E4}">
                <adec:decorative xmlns:adec="http://schemas.microsoft.com/office/drawing/2017/decorative" val="1"/>
              </a:ext>
            </a:extLst>
          </p:cNvPr>
          <p:cNvSpPr/>
          <p:nvPr/>
        </p:nvSpPr>
        <p:spPr>
          <a:xfrm>
            <a:off x="578244" y="5350790"/>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80530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Pipelining</a:t>
            </a:r>
          </a:p>
        </p:txBody>
      </p:sp>
      <p:sp>
        <p:nvSpPr>
          <p:cNvPr id="2" name="Text Placeholder 1">
            <a:extLst>
              <a:ext uri="{FF2B5EF4-FFF2-40B4-BE49-F238E27FC236}">
                <a16:creationId xmlns:a16="http://schemas.microsoft.com/office/drawing/2014/main" id="{01A55E83-912F-65BA-8FC9-A6382BF124A7}"/>
              </a:ext>
            </a:extLst>
          </p:cNvPr>
          <p:cNvSpPr>
            <a:spLocks noGrp="1"/>
          </p:cNvSpPr>
          <p:nvPr>
            <p:ph type="body" sz="quarter" idx="13"/>
          </p:nvPr>
        </p:nvSpPr>
        <p:spPr>
          <a:xfrm>
            <a:off x="610869" y="1185155"/>
            <a:ext cx="10753816" cy="710964"/>
          </a:xfrm>
        </p:spPr>
        <p:txBody>
          <a:bodyPr/>
          <a:lstStyle/>
          <a:p>
            <a:r>
              <a:rPr lang="en-US" dirty="0"/>
              <a:t>We can speed up execution via pipelining.</a:t>
            </a:r>
          </a:p>
        </p:txBody>
      </p:sp>
      <p:cxnSp>
        <p:nvCxnSpPr>
          <p:cNvPr id="13" name="Straight Arrow Connector 12">
            <a:extLst>
              <a:ext uri="{FF2B5EF4-FFF2-40B4-BE49-F238E27FC236}">
                <a16:creationId xmlns:a16="http://schemas.microsoft.com/office/drawing/2014/main" id="{B69FF480-42D7-471E-A303-D0F681A93CFA}"/>
              </a:ext>
              <a:ext uri="{C183D7F6-B498-43B3-948B-1728B52AA6E4}">
                <adec:decorative xmlns:adec="http://schemas.microsoft.com/office/drawing/2017/decorative" val="1"/>
              </a:ext>
            </a:extLst>
          </p:cNvPr>
          <p:cNvCxnSpPr>
            <a:cxnSpLocks/>
            <a:stCxn id="10" idx="3"/>
            <a:endCxn id="11" idx="1"/>
          </p:cNvCxnSpPr>
          <p:nvPr/>
        </p:nvCxnSpPr>
        <p:spPr>
          <a:xfrm>
            <a:off x="1887415" y="5564046"/>
            <a:ext cx="62718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BC437F-D7B3-F98F-E69F-87E3BB8728C7}"/>
              </a:ext>
              <a:ext uri="{C183D7F6-B498-43B3-948B-1728B52AA6E4}">
                <adec:decorative xmlns:adec="http://schemas.microsoft.com/office/drawing/2017/decorative" val="1"/>
              </a:ext>
            </a:extLst>
          </p:cNvPr>
          <p:cNvCxnSpPr>
            <a:cxnSpLocks/>
            <a:stCxn id="11" idx="3"/>
            <a:endCxn id="12" idx="1"/>
          </p:cNvCxnSpPr>
          <p:nvPr/>
        </p:nvCxnSpPr>
        <p:spPr>
          <a:xfrm>
            <a:off x="3792415" y="5564046"/>
            <a:ext cx="62718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D76057-E948-C595-CC27-A0AE78BB8533}"/>
              </a:ext>
              <a:ext uri="{C183D7F6-B498-43B3-948B-1728B52AA6E4}">
                <adec:decorative xmlns:adec="http://schemas.microsoft.com/office/drawing/2017/decorative" val="1"/>
              </a:ext>
            </a:extLst>
          </p:cNvPr>
          <p:cNvCxnSpPr>
            <a:cxnSpLocks/>
            <a:stCxn id="22" idx="3"/>
            <a:endCxn id="48" idx="1"/>
          </p:cNvCxnSpPr>
          <p:nvPr/>
        </p:nvCxnSpPr>
        <p:spPr>
          <a:xfrm>
            <a:off x="8868507" y="5166180"/>
            <a:ext cx="214997" cy="10154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E4285B5-E665-DAEB-3C10-FA5B0560ABAB}"/>
              </a:ext>
              <a:ext uri="{C183D7F6-B498-43B3-948B-1728B52AA6E4}">
                <adec:decorative xmlns:adec="http://schemas.microsoft.com/office/drawing/2017/decorative" val="1"/>
              </a:ext>
            </a:extLst>
          </p:cNvPr>
          <p:cNvCxnSpPr>
            <a:cxnSpLocks/>
            <a:stCxn id="45" idx="3"/>
            <a:endCxn id="48" idx="3"/>
          </p:cNvCxnSpPr>
          <p:nvPr/>
        </p:nvCxnSpPr>
        <p:spPr>
          <a:xfrm flipV="1">
            <a:off x="8868507" y="5860364"/>
            <a:ext cx="214997" cy="10154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416CFBC-917B-BED2-7988-B42081783B65}"/>
              </a:ext>
              <a:ext uri="{C183D7F6-B498-43B3-948B-1728B52AA6E4}">
                <adec:decorative xmlns:adec="http://schemas.microsoft.com/office/drawing/2017/decorative" val="1"/>
              </a:ext>
            </a:extLst>
          </p:cNvPr>
          <p:cNvCxnSpPr>
            <a:cxnSpLocks/>
            <a:stCxn id="48" idx="4"/>
            <a:endCxn id="37" idx="1"/>
          </p:cNvCxnSpPr>
          <p:nvPr/>
        </p:nvCxnSpPr>
        <p:spPr>
          <a:xfrm>
            <a:off x="9419727" y="5983104"/>
            <a:ext cx="665875" cy="37667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44AA57F-3667-7710-1F3F-5FDBF4B2A7E3}"/>
              </a:ext>
              <a:ext uri="{C183D7F6-B498-43B3-948B-1728B52AA6E4}">
                <adec:decorative xmlns:adec="http://schemas.microsoft.com/office/drawing/2017/decorative" val="1"/>
              </a:ext>
            </a:extLst>
          </p:cNvPr>
          <p:cNvCxnSpPr>
            <a:cxnSpLocks/>
            <a:stCxn id="48" idx="6"/>
            <a:endCxn id="36" idx="1"/>
          </p:cNvCxnSpPr>
          <p:nvPr/>
        </p:nvCxnSpPr>
        <p:spPr>
          <a:xfrm>
            <a:off x="9895218" y="5564045"/>
            <a:ext cx="190384"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04054F4-79B9-0754-EE5D-467497CA8AF0}"/>
              </a:ext>
              <a:ext uri="{C183D7F6-B498-43B3-948B-1728B52AA6E4}">
                <adec:decorative xmlns:adec="http://schemas.microsoft.com/office/drawing/2017/decorative" val="1"/>
              </a:ext>
            </a:extLst>
          </p:cNvPr>
          <p:cNvCxnSpPr>
            <a:cxnSpLocks/>
            <a:stCxn id="44" idx="3"/>
            <a:endCxn id="45" idx="1"/>
          </p:cNvCxnSpPr>
          <p:nvPr/>
        </p:nvCxnSpPr>
        <p:spPr>
          <a:xfrm>
            <a:off x="7388433" y="5961913"/>
            <a:ext cx="202259"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36F5E4-7E97-6EB9-25CE-441C40BE3D87}"/>
              </a:ext>
              <a:ext uri="{C183D7F6-B498-43B3-948B-1728B52AA6E4}">
                <adec:decorative xmlns:adec="http://schemas.microsoft.com/office/drawing/2017/decorative" val="1"/>
              </a:ext>
            </a:extLst>
          </p:cNvPr>
          <p:cNvCxnSpPr>
            <a:cxnSpLocks/>
            <a:stCxn id="21" idx="3"/>
            <a:endCxn id="22" idx="1"/>
          </p:cNvCxnSpPr>
          <p:nvPr/>
        </p:nvCxnSpPr>
        <p:spPr>
          <a:xfrm>
            <a:off x="7388433" y="5166180"/>
            <a:ext cx="202259"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DB3747-4D5F-45FB-6971-606B0CC8E01B}"/>
              </a:ext>
              <a:ext uri="{C183D7F6-B498-43B3-948B-1728B52AA6E4}">
                <adec:decorative xmlns:adec="http://schemas.microsoft.com/office/drawing/2017/decorative" val="1"/>
              </a:ext>
            </a:extLst>
          </p:cNvPr>
          <p:cNvCxnSpPr>
            <a:cxnSpLocks/>
            <a:stCxn id="48" idx="0"/>
            <a:endCxn id="23" idx="1"/>
          </p:cNvCxnSpPr>
          <p:nvPr/>
        </p:nvCxnSpPr>
        <p:spPr>
          <a:xfrm flipV="1">
            <a:off x="9419727" y="4768313"/>
            <a:ext cx="665875" cy="37667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6">
            <a:extLst>
              <a:ext uri="{FF2B5EF4-FFF2-40B4-BE49-F238E27FC236}">
                <a16:creationId xmlns:a16="http://schemas.microsoft.com/office/drawing/2014/main" id="{06F0553E-9192-1519-CB4E-7C48B9DEF247}"/>
              </a:ext>
            </a:extLst>
          </p:cNvPr>
          <p:cNvGraphicFramePr>
            <a:graphicFrameLocks noGrp="1"/>
          </p:cNvGraphicFramePr>
          <p:nvPr>
            <p:extLst>
              <p:ext uri="{D42A27DB-BD31-4B8C-83A1-F6EECF244321}">
                <p14:modId xmlns:p14="http://schemas.microsoft.com/office/powerpoint/2010/main" val="1127768178"/>
              </p:ext>
            </p:extLst>
          </p:nvPr>
        </p:nvGraphicFramePr>
        <p:xfrm>
          <a:off x="609602" y="1734407"/>
          <a:ext cx="10588830" cy="2004928"/>
        </p:xfrm>
        <a:graphic>
          <a:graphicData uri="http://schemas.openxmlformats.org/drawingml/2006/table">
            <a:tbl>
              <a:tblPr firstRow="1" bandRow="1">
                <a:tableStyleId>{5C22544A-7EE6-4342-B048-85BDC9FD1C3A}</a:tableStyleId>
              </a:tblPr>
              <a:tblGrid>
                <a:gridCol w="1764805">
                  <a:extLst>
                    <a:ext uri="{9D8B030D-6E8A-4147-A177-3AD203B41FA5}">
                      <a16:colId xmlns:a16="http://schemas.microsoft.com/office/drawing/2014/main" val="807759374"/>
                    </a:ext>
                  </a:extLst>
                </a:gridCol>
                <a:gridCol w="1764805">
                  <a:extLst>
                    <a:ext uri="{9D8B030D-6E8A-4147-A177-3AD203B41FA5}">
                      <a16:colId xmlns:a16="http://schemas.microsoft.com/office/drawing/2014/main" val="1952344320"/>
                    </a:ext>
                  </a:extLst>
                </a:gridCol>
                <a:gridCol w="1764805">
                  <a:extLst>
                    <a:ext uri="{9D8B030D-6E8A-4147-A177-3AD203B41FA5}">
                      <a16:colId xmlns:a16="http://schemas.microsoft.com/office/drawing/2014/main" val="172159861"/>
                    </a:ext>
                  </a:extLst>
                </a:gridCol>
                <a:gridCol w="1764805">
                  <a:extLst>
                    <a:ext uri="{9D8B030D-6E8A-4147-A177-3AD203B41FA5}">
                      <a16:colId xmlns:a16="http://schemas.microsoft.com/office/drawing/2014/main" val="2619907230"/>
                    </a:ext>
                  </a:extLst>
                </a:gridCol>
                <a:gridCol w="1764805">
                  <a:extLst>
                    <a:ext uri="{9D8B030D-6E8A-4147-A177-3AD203B41FA5}">
                      <a16:colId xmlns:a16="http://schemas.microsoft.com/office/drawing/2014/main" val="3400647888"/>
                    </a:ext>
                  </a:extLst>
                </a:gridCol>
                <a:gridCol w="1764805">
                  <a:extLst>
                    <a:ext uri="{9D8B030D-6E8A-4147-A177-3AD203B41FA5}">
                      <a16:colId xmlns:a16="http://schemas.microsoft.com/office/drawing/2014/main" val="1808480301"/>
                    </a:ext>
                  </a:extLst>
                </a:gridCol>
              </a:tblGrid>
              <a:tr h="501232">
                <a:tc>
                  <a:txBody>
                    <a:bodyPr/>
                    <a:lstStyle/>
                    <a:p>
                      <a:pPr algn="ctr"/>
                      <a:r>
                        <a:rPr lang="en-US" dirty="0">
                          <a:solidFill>
                            <a:srgbClr val="010022"/>
                          </a:solidFill>
                        </a:rPr>
                        <a:t>Unit / Time</a:t>
                      </a:r>
                    </a:p>
                  </a:txBody>
                  <a:tcPr anchor="ctr"/>
                </a:tc>
                <a:tc>
                  <a:txBody>
                    <a:bodyPr/>
                    <a:lstStyle/>
                    <a:p>
                      <a:pPr algn="ctr"/>
                      <a:r>
                        <a:rPr lang="en-US" dirty="0">
                          <a:solidFill>
                            <a:srgbClr val="010022"/>
                          </a:solidFill>
                        </a:rPr>
                        <a:t>Tick 0</a:t>
                      </a:r>
                    </a:p>
                  </a:txBody>
                  <a:tcPr anchor="ctr"/>
                </a:tc>
                <a:tc>
                  <a:txBody>
                    <a:bodyPr/>
                    <a:lstStyle/>
                    <a:p>
                      <a:pPr algn="ctr"/>
                      <a:r>
                        <a:rPr lang="en-US" dirty="0">
                          <a:solidFill>
                            <a:srgbClr val="010022"/>
                          </a:solidFill>
                        </a:rPr>
                        <a:t>Tick 1</a:t>
                      </a:r>
                    </a:p>
                  </a:txBody>
                  <a:tcPr anchor="ctr"/>
                </a:tc>
                <a:tc>
                  <a:txBody>
                    <a:bodyPr/>
                    <a:lstStyle/>
                    <a:p>
                      <a:pPr algn="ctr"/>
                      <a:r>
                        <a:rPr lang="en-US" dirty="0">
                          <a:solidFill>
                            <a:srgbClr val="010022"/>
                          </a:solidFill>
                        </a:rPr>
                        <a:t>Tick 2</a:t>
                      </a:r>
                    </a:p>
                  </a:txBody>
                  <a:tcPr anchor="ctr"/>
                </a:tc>
                <a:tc>
                  <a:txBody>
                    <a:bodyPr/>
                    <a:lstStyle/>
                    <a:p>
                      <a:pPr algn="ctr"/>
                      <a:r>
                        <a:rPr lang="en-US" dirty="0">
                          <a:solidFill>
                            <a:srgbClr val="010022"/>
                          </a:solidFill>
                        </a:rPr>
                        <a:t>Tick 3</a:t>
                      </a:r>
                    </a:p>
                  </a:txBody>
                  <a:tcPr anchor="ctr"/>
                </a:tc>
                <a:tc>
                  <a:txBody>
                    <a:bodyPr/>
                    <a:lstStyle/>
                    <a:p>
                      <a:pPr algn="ctr"/>
                      <a:r>
                        <a:rPr lang="en-US" dirty="0">
                          <a:solidFill>
                            <a:srgbClr val="010022"/>
                          </a:solidFill>
                        </a:rPr>
                        <a:t>Tick 4</a:t>
                      </a:r>
                    </a:p>
                  </a:txBody>
                  <a:tcPr anchor="ctr"/>
                </a:tc>
                <a:extLst>
                  <a:ext uri="{0D108BD9-81ED-4DB2-BD59-A6C34878D82A}">
                    <a16:rowId xmlns:a16="http://schemas.microsoft.com/office/drawing/2014/main" val="923286912"/>
                  </a:ext>
                </a:extLst>
              </a:tr>
              <a:tr h="501232">
                <a:tc>
                  <a:txBody>
                    <a:bodyPr/>
                    <a:lstStyle/>
                    <a:p>
                      <a:pPr algn="ctr"/>
                      <a:r>
                        <a:rPr lang="en-US" dirty="0">
                          <a:solidFill>
                            <a:srgbClr val="010022"/>
                          </a:solidFill>
                        </a:rPr>
                        <a:t>FETCH</a:t>
                      </a:r>
                    </a:p>
                  </a:txBody>
                  <a:tcPr anchor="ctr"/>
                </a:tc>
                <a:tc>
                  <a:txBody>
                    <a:bodyPr/>
                    <a:lstStyle/>
                    <a:p>
                      <a:pPr algn="ctr"/>
                      <a:r>
                        <a:rPr lang="en-US" dirty="0">
                          <a:solidFill>
                            <a:srgbClr val="010022"/>
                          </a:solidFill>
                        </a:rPr>
                        <a:t>INSTR-A</a:t>
                      </a:r>
                    </a:p>
                  </a:txBody>
                  <a:tcPr anchor="ctr">
                    <a:solidFill>
                      <a:schemeClr val="tx1"/>
                    </a:solidFill>
                  </a:tcPr>
                </a:tc>
                <a:tc>
                  <a:txBody>
                    <a:bodyPr/>
                    <a:lstStyle/>
                    <a:p>
                      <a:pPr algn="ctr"/>
                      <a:r>
                        <a:rPr lang="en-US" dirty="0">
                          <a:solidFill>
                            <a:srgbClr val="010022"/>
                          </a:solidFill>
                        </a:rPr>
                        <a:t>INSTR-B</a:t>
                      </a:r>
                    </a:p>
                  </a:txBody>
                  <a:tcPr anchor="ctr">
                    <a:solidFill>
                      <a:schemeClr val="accent2"/>
                    </a:solidFill>
                  </a:tcPr>
                </a:tc>
                <a:tc>
                  <a:txBody>
                    <a:bodyPr/>
                    <a:lstStyle/>
                    <a:p>
                      <a:pPr algn="ctr"/>
                      <a:r>
                        <a:rPr lang="en-US" dirty="0">
                          <a:solidFill>
                            <a:srgbClr val="010022"/>
                          </a:solidFill>
                        </a:rPr>
                        <a:t>INSTR-C</a:t>
                      </a:r>
                    </a:p>
                  </a:txBody>
                  <a:tcPr anchor="ctr">
                    <a:solidFill>
                      <a:schemeClr val="accent5">
                        <a:lumMod val="40000"/>
                        <a:lumOff val="60000"/>
                      </a:schemeClr>
                    </a:solidFill>
                  </a:tcPr>
                </a:tc>
                <a:tc>
                  <a:txBody>
                    <a:bodyPr/>
                    <a:lstStyle/>
                    <a:p>
                      <a:pPr algn="ctr"/>
                      <a:r>
                        <a:rPr lang="en-US" dirty="0">
                          <a:solidFill>
                            <a:srgbClr val="010022"/>
                          </a:solidFill>
                        </a:rPr>
                        <a:t>…</a:t>
                      </a:r>
                    </a:p>
                  </a:txBody>
                  <a:tcPr anchor="ctr">
                    <a:solidFill>
                      <a:schemeClr val="accent3"/>
                    </a:solidFill>
                  </a:tcPr>
                </a:tc>
                <a:tc>
                  <a:txBody>
                    <a:bodyPr/>
                    <a:lstStyle/>
                    <a:p>
                      <a:pPr algn="ctr"/>
                      <a:r>
                        <a:rPr lang="en-US" dirty="0">
                          <a:solidFill>
                            <a:srgbClr val="010022"/>
                          </a:solidFill>
                        </a:rPr>
                        <a:t>…</a:t>
                      </a:r>
                    </a:p>
                  </a:txBody>
                  <a:tcPr anchor="ctr">
                    <a:solidFill>
                      <a:schemeClr val="accent3">
                        <a:lumMod val="20000"/>
                        <a:lumOff val="80000"/>
                      </a:schemeClr>
                    </a:solidFill>
                  </a:tcPr>
                </a:tc>
                <a:extLst>
                  <a:ext uri="{0D108BD9-81ED-4DB2-BD59-A6C34878D82A}">
                    <a16:rowId xmlns:a16="http://schemas.microsoft.com/office/drawing/2014/main" val="1956734256"/>
                  </a:ext>
                </a:extLst>
              </a:tr>
              <a:tr h="501232">
                <a:tc>
                  <a:txBody>
                    <a:bodyPr/>
                    <a:lstStyle/>
                    <a:p>
                      <a:pPr algn="ctr"/>
                      <a:r>
                        <a:rPr lang="en-US" dirty="0">
                          <a:solidFill>
                            <a:srgbClr val="010022"/>
                          </a:solidFill>
                        </a:rPr>
                        <a:t>DECODE</a:t>
                      </a:r>
                    </a:p>
                  </a:txBody>
                  <a:tcPr anchor="ctr"/>
                </a:tc>
                <a:tc>
                  <a:txBody>
                    <a:bodyPr/>
                    <a:lstStyle/>
                    <a:p>
                      <a:pPr algn="ctr"/>
                      <a:endParaRPr lang="en-US" dirty="0">
                        <a:solidFill>
                          <a:srgbClr val="010022"/>
                        </a:solidFill>
                      </a:endParaRPr>
                    </a:p>
                  </a:txBody>
                  <a:tcPr anchor="ctr"/>
                </a:tc>
                <a:tc>
                  <a:txBody>
                    <a:bodyPr/>
                    <a:lstStyle/>
                    <a:p>
                      <a:pPr algn="ctr"/>
                      <a:r>
                        <a:rPr lang="en-US" dirty="0">
                          <a:solidFill>
                            <a:srgbClr val="010022"/>
                          </a:solidFill>
                        </a:rPr>
                        <a:t>INSTR-A</a:t>
                      </a:r>
                    </a:p>
                  </a:txBody>
                  <a:tcPr anchor="ctr">
                    <a:solidFill>
                      <a:schemeClr val="tx1"/>
                    </a:solidFill>
                  </a:tcPr>
                </a:tc>
                <a:tc>
                  <a:txBody>
                    <a:bodyPr/>
                    <a:lstStyle/>
                    <a:p>
                      <a:pPr algn="ctr"/>
                      <a:r>
                        <a:rPr lang="en-US" dirty="0">
                          <a:solidFill>
                            <a:srgbClr val="010022"/>
                          </a:solidFill>
                        </a:rPr>
                        <a:t>INSTR-B</a:t>
                      </a:r>
                    </a:p>
                  </a:txBody>
                  <a:tcPr anchor="ctr">
                    <a:solidFill>
                      <a:schemeClr val="accent2"/>
                    </a:solidFill>
                  </a:tcPr>
                </a:tc>
                <a:tc>
                  <a:txBody>
                    <a:bodyPr/>
                    <a:lstStyle/>
                    <a:p>
                      <a:pPr algn="ctr"/>
                      <a:r>
                        <a:rPr lang="en-US" dirty="0">
                          <a:solidFill>
                            <a:srgbClr val="010022"/>
                          </a:solidFill>
                        </a:rPr>
                        <a:t>INSTR-C</a:t>
                      </a:r>
                    </a:p>
                  </a:txBody>
                  <a:tcPr anchor="ctr">
                    <a:solidFill>
                      <a:schemeClr val="accent5">
                        <a:lumMod val="40000"/>
                        <a:lumOff val="60000"/>
                      </a:schemeClr>
                    </a:solidFill>
                  </a:tcPr>
                </a:tc>
                <a:tc>
                  <a:txBody>
                    <a:bodyPr/>
                    <a:lstStyle/>
                    <a:p>
                      <a:pPr algn="ctr"/>
                      <a:r>
                        <a:rPr lang="en-US" dirty="0">
                          <a:solidFill>
                            <a:srgbClr val="010022"/>
                          </a:solidFill>
                        </a:rPr>
                        <a:t>…</a:t>
                      </a:r>
                    </a:p>
                  </a:txBody>
                  <a:tcPr anchor="ctr">
                    <a:solidFill>
                      <a:schemeClr val="accent3"/>
                    </a:solidFill>
                  </a:tcPr>
                </a:tc>
                <a:extLst>
                  <a:ext uri="{0D108BD9-81ED-4DB2-BD59-A6C34878D82A}">
                    <a16:rowId xmlns:a16="http://schemas.microsoft.com/office/drawing/2014/main" val="3745331833"/>
                  </a:ext>
                </a:extLst>
              </a:tr>
              <a:tr h="501232">
                <a:tc>
                  <a:txBody>
                    <a:bodyPr/>
                    <a:lstStyle/>
                    <a:p>
                      <a:pPr algn="ctr"/>
                      <a:r>
                        <a:rPr lang="en-US" dirty="0">
                          <a:solidFill>
                            <a:srgbClr val="010022"/>
                          </a:solidFill>
                        </a:rPr>
                        <a:t>EXECUTE</a:t>
                      </a:r>
                    </a:p>
                  </a:txBody>
                  <a:tcPr anchor="ctr"/>
                </a:tc>
                <a:tc>
                  <a:txBody>
                    <a:bodyPr/>
                    <a:lstStyle/>
                    <a:p>
                      <a:pPr algn="ctr"/>
                      <a:endParaRPr lang="en-US" dirty="0">
                        <a:solidFill>
                          <a:srgbClr val="010022"/>
                        </a:solidFill>
                      </a:endParaRPr>
                    </a:p>
                  </a:txBody>
                  <a:tcPr anchor="ctr"/>
                </a:tc>
                <a:tc>
                  <a:txBody>
                    <a:bodyPr/>
                    <a:lstStyle/>
                    <a:p>
                      <a:pPr algn="ctr"/>
                      <a:endParaRPr lang="en-US" dirty="0">
                        <a:solidFill>
                          <a:srgbClr val="010022"/>
                        </a:solidFill>
                      </a:endParaRPr>
                    </a:p>
                  </a:txBody>
                  <a:tcPr anchor="ctr"/>
                </a:tc>
                <a:tc>
                  <a:txBody>
                    <a:bodyPr/>
                    <a:lstStyle/>
                    <a:p>
                      <a:pPr algn="ctr"/>
                      <a:r>
                        <a:rPr lang="en-US" dirty="0">
                          <a:solidFill>
                            <a:srgbClr val="010022"/>
                          </a:solidFill>
                        </a:rPr>
                        <a:t>INSTR-A</a:t>
                      </a:r>
                    </a:p>
                  </a:txBody>
                  <a:tcPr anchor="ctr">
                    <a:solidFill>
                      <a:schemeClr val="tx1"/>
                    </a:solidFill>
                  </a:tcPr>
                </a:tc>
                <a:tc>
                  <a:txBody>
                    <a:bodyPr/>
                    <a:lstStyle/>
                    <a:p>
                      <a:pPr algn="ctr"/>
                      <a:r>
                        <a:rPr lang="en-US" dirty="0">
                          <a:solidFill>
                            <a:srgbClr val="010022"/>
                          </a:solidFill>
                        </a:rPr>
                        <a:t>INSTR-B</a:t>
                      </a:r>
                    </a:p>
                  </a:txBody>
                  <a:tcPr anchor="ctr">
                    <a:solidFill>
                      <a:schemeClr val="accent2"/>
                    </a:solidFill>
                  </a:tcPr>
                </a:tc>
                <a:tc>
                  <a:txBody>
                    <a:bodyPr/>
                    <a:lstStyle/>
                    <a:p>
                      <a:pPr algn="ctr"/>
                      <a:r>
                        <a:rPr lang="en-US" dirty="0">
                          <a:solidFill>
                            <a:srgbClr val="010022"/>
                          </a:solidFill>
                        </a:rPr>
                        <a:t>INSTR-C</a:t>
                      </a:r>
                    </a:p>
                  </a:txBody>
                  <a:tcPr anchor="ctr">
                    <a:solidFill>
                      <a:schemeClr val="accent5">
                        <a:lumMod val="40000"/>
                        <a:lumOff val="60000"/>
                      </a:schemeClr>
                    </a:solidFill>
                  </a:tcPr>
                </a:tc>
                <a:extLst>
                  <a:ext uri="{0D108BD9-81ED-4DB2-BD59-A6C34878D82A}">
                    <a16:rowId xmlns:a16="http://schemas.microsoft.com/office/drawing/2014/main" val="1766465307"/>
                  </a:ext>
                </a:extLst>
              </a:tr>
            </a:tbl>
          </a:graphicData>
        </a:graphic>
      </p:graphicFrame>
      <p:sp>
        <p:nvSpPr>
          <p:cNvPr id="8" name="Rounded Rectangle 27">
            <a:extLst>
              <a:ext uri="{FF2B5EF4-FFF2-40B4-BE49-F238E27FC236}">
                <a16:creationId xmlns:a16="http://schemas.microsoft.com/office/drawing/2014/main" id="{897822F4-17F7-45E3-2814-F2483767600D}"/>
              </a:ext>
            </a:extLst>
          </p:cNvPr>
          <p:cNvSpPr>
            <a:spLocks/>
          </p:cNvSpPr>
          <p:nvPr/>
        </p:nvSpPr>
        <p:spPr>
          <a:xfrm>
            <a:off x="609601" y="3914772"/>
            <a:ext cx="5087814"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Three stage pipeline CPU</a:t>
            </a:r>
          </a:p>
        </p:txBody>
      </p:sp>
      <p:sp>
        <p:nvSpPr>
          <p:cNvPr id="9" name="Rounded Rectangle 27">
            <a:extLst>
              <a:ext uri="{FF2B5EF4-FFF2-40B4-BE49-F238E27FC236}">
                <a16:creationId xmlns:a16="http://schemas.microsoft.com/office/drawing/2014/main" id="{1FE99EE2-F99A-DA91-E956-31683AD51229}"/>
              </a:ext>
            </a:extLst>
          </p:cNvPr>
          <p:cNvSpPr>
            <a:spLocks/>
          </p:cNvSpPr>
          <p:nvPr/>
        </p:nvSpPr>
        <p:spPr>
          <a:xfrm>
            <a:off x="6095999" y="3914772"/>
            <a:ext cx="5267417"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Superscalar CPU</a:t>
            </a:r>
          </a:p>
        </p:txBody>
      </p:sp>
      <p:sp>
        <p:nvSpPr>
          <p:cNvPr id="10" name="Rounded Rectangle 3">
            <a:extLst>
              <a:ext uri="{FF2B5EF4-FFF2-40B4-BE49-F238E27FC236}">
                <a16:creationId xmlns:a16="http://schemas.microsoft.com/office/drawing/2014/main" id="{8E148270-2AE5-7A5F-DC4B-ABD24B708615}"/>
              </a:ext>
              <a:ext uri="{C183D7F6-B498-43B3-948B-1728B52AA6E4}">
                <adec:decorative xmlns:adec="http://schemas.microsoft.com/office/drawing/2017/decorative" val="0"/>
              </a:ext>
            </a:extLst>
          </p:cNvPr>
          <p:cNvSpPr/>
          <p:nvPr/>
        </p:nvSpPr>
        <p:spPr>
          <a:xfrm>
            <a:off x="609600" y="5079048"/>
            <a:ext cx="1277815" cy="969995"/>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2000" dirty="0">
                <a:solidFill>
                  <a:schemeClr val="bg1"/>
                </a:solidFill>
              </a:rPr>
              <a:t>Fetch Unit</a:t>
            </a:r>
            <a:endParaRPr lang="en-US" dirty="0">
              <a:solidFill>
                <a:schemeClr val="bg1"/>
              </a:solidFill>
            </a:endParaRPr>
          </a:p>
        </p:txBody>
      </p:sp>
      <p:sp>
        <p:nvSpPr>
          <p:cNvPr id="11" name="Rounded Rectangle 3">
            <a:extLst>
              <a:ext uri="{FF2B5EF4-FFF2-40B4-BE49-F238E27FC236}">
                <a16:creationId xmlns:a16="http://schemas.microsoft.com/office/drawing/2014/main" id="{0D34F563-FD09-7A9C-5584-7DE49B27A87D}"/>
              </a:ext>
              <a:ext uri="{C183D7F6-B498-43B3-948B-1728B52AA6E4}">
                <adec:decorative xmlns:adec="http://schemas.microsoft.com/office/drawing/2017/decorative" val="0"/>
              </a:ext>
            </a:extLst>
          </p:cNvPr>
          <p:cNvSpPr/>
          <p:nvPr/>
        </p:nvSpPr>
        <p:spPr>
          <a:xfrm>
            <a:off x="2514600" y="5079048"/>
            <a:ext cx="1277815" cy="969995"/>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2000" dirty="0">
                <a:solidFill>
                  <a:schemeClr val="bg1"/>
                </a:solidFill>
              </a:rPr>
              <a:t>Decode Unit</a:t>
            </a:r>
            <a:endParaRPr lang="en-US" dirty="0">
              <a:solidFill>
                <a:schemeClr val="bg1"/>
              </a:solidFill>
            </a:endParaRPr>
          </a:p>
        </p:txBody>
      </p:sp>
      <p:sp>
        <p:nvSpPr>
          <p:cNvPr id="12" name="Rounded Rectangle 3">
            <a:extLst>
              <a:ext uri="{FF2B5EF4-FFF2-40B4-BE49-F238E27FC236}">
                <a16:creationId xmlns:a16="http://schemas.microsoft.com/office/drawing/2014/main" id="{DFEDB9A6-3597-5AF7-7C95-E7D690EF78B0}"/>
              </a:ext>
              <a:ext uri="{C183D7F6-B498-43B3-948B-1728B52AA6E4}">
                <adec:decorative xmlns:adec="http://schemas.microsoft.com/office/drawing/2017/decorative" val="0"/>
              </a:ext>
            </a:extLst>
          </p:cNvPr>
          <p:cNvSpPr/>
          <p:nvPr/>
        </p:nvSpPr>
        <p:spPr>
          <a:xfrm>
            <a:off x="4419600" y="5079048"/>
            <a:ext cx="1277815" cy="969995"/>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2000" dirty="0">
                <a:solidFill>
                  <a:schemeClr val="bg1"/>
                </a:solidFill>
              </a:rPr>
              <a:t>Execute Unit</a:t>
            </a:r>
            <a:endParaRPr lang="en-US" dirty="0">
              <a:solidFill>
                <a:schemeClr val="bg1"/>
              </a:solidFill>
            </a:endParaRPr>
          </a:p>
        </p:txBody>
      </p:sp>
      <p:sp>
        <p:nvSpPr>
          <p:cNvPr id="21" name="Rounded Rectangle 3">
            <a:extLst>
              <a:ext uri="{FF2B5EF4-FFF2-40B4-BE49-F238E27FC236}">
                <a16:creationId xmlns:a16="http://schemas.microsoft.com/office/drawing/2014/main" id="{D9E9B57B-85EF-5CA8-0787-3FECBC4B741B}"/>
              </a:ext>
              <a:ext uri="{C183D7F6-B498-43B3-948B-1728B52AA6E4}">
                <adec:decorative xmlns:adec="http://schemas.microsoft.com/office/drawing/2017/decorative" val="0"/>
              </a:ext>
            </a:extLst>
          </p:cNvPr>
          <p:cNvSpPr/>
          <p:nvPr/>
        </p:nvSpPr>
        <p:spPr>
          <a:xfrm>
            <a:off x="6110618" y="4810698"/>
            <a:ext cx="1277815" cy="710963"/>
          </a:xfrm>
          <a:prstGeom prst="roundRect">
            <a:avLst/>
          </a:prstGeom>
          <a:solidFill>
            <a:schemeClr val="tx2"/>
          </a:solidFill>
          <a:ln w="381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dirty="0">
                <a:solidFill>
                  <a:schemeClr val="bg1"/>
                </a:solidFill>
              </a:rPr>
              <a:t>Fetch Unit</a:t>
            </a:r>
            <a:endParaRPr lang="en-US" sz="1400" dirty="0">
              <a:solidFill>
                <a:schemeClr val="bg1"/>
              </a:solidFill>
            </a:endParaRPr>
          </a:p>
        </p:txBody>
      </p:sp>
      <p:sp>
        <p:nvSpPr>
          <p:cNvPr id="22" name="Rounded Rectangle 3">
            <a:extLst>
              <a:ext uri="{FF2B5EF4-FFF2-40B4-BE49-F238E27FC236}">
                <a16:creationId xmlns:a16="http://schemas.microsoft.com/office/drawing/2014/main" id="{ABFDB836-AD23-00F9-0DC3-D56A6BCC6246}"/>
              </a:ext>
              <a:ext uri="{C183D7F6-B498-43B3-948B-1728B52AA6E4}">
                <adec:decorative xmlns:adec="http://schemas.microsoft.com/office/drawing/2017/decorative" val="0"/>
              </a:ext>
            </a:extLst>
          </p:cNvPr>
          <p:cNvSpPr/>
          <p:nvPr/>
        </p:nvSpPr>
        <p:spPr>
          <a:xfrm>
            <a:off x="7590692" y="4810698"/>
            <a:ext cx="1277815" cy="710963"/>
          </a:xfrm>
          <a:prstGeom prst="roundRect">
            <a:avLst/>
          </a:prstGeom>
          <a:solidFill>
            <a:schemeClr val="tx2"/>
          </a:solidFill>
          <a:ln w="381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dirty="0">
                <a:solidFill>
                  <a:schemeClr val="bg1"/>
                </a:solidFill>
              </a:rPr>
              <a:t>Decode Unit</a:t>
            </a:r>
            <a:endParaRPr lang="en-US" sz="1400" dirty="0">
              <a:solidFill>
                <a:schemeClr val="bg1"/>
              </a:solidFill>
            </a:endParaRPr>
          </a:p>
        </p:txBody>
      </p:sp>
      <p:sp>
        <p:nvSpPr>
          <p:cNvPr id="23" name="Rounded Rectangle 3">
            <a:extLst>
              <a:ext uri="{FF2B5EF4-FFF2-40B4-BE49-F238E27FC236}">
                <a16:creationId xmlns:a16="http://schemas.microsoft.com/office/drawing/2014/main" id="{3FA3356D-84BA-C131-ED91-5F057B31EDAC}"/>
              </a:ext>
              <a:ext uri="{C183D7F6-B498-43B3-948B-1728B52AA6E4}">
                <adec:decorative xmlns:adec="http://schemas.microsoft.com/office/drawing/2017/decorative" val="0"/>
              </a:ext>
            </a:extLst>
          </p:cNvPr>
          <p:cNvSpPr/>
          <p:nvPr/>
        </p:nvSpPr>
        <p:spPr>
          <a:xfrm>
            <a:off x="10085602" y="4412831"/>
            <a:ext cx="1277815" cy="710963"/>
          </a:xfrm>
          <a:prstGeom prst="roundRect">
            <a:avLst/>
          </a:prstGeom>
          <a:solidFill>
            <a:schemeClr val="tx2"/>
          </a:solidFill>
          <a:ln w="381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dirty="0">
                <a:solidFill>
                  <a:schemeClr val="bg1"/>
                </a:solidFill>
              </a:rPr>
              <a:t>Execute Unit</a:t>
            </a:r>
            <a:endParaRPr lang="en-US" sz="1400" dirty="0">
              <a:solidFill>
                <a:schemeClr val="bg1"/>
              </a:solidFill>
            </a:endParaRPr>
          </a:p>
        </p:txBody>
      </p:sp>
      <p:sp>
        <p:nvSpPr>
          <p:cNvPr id="36" name="Rounded Rectangle 3">
            <a:extLst>
              <a:ext uri="{FF2B5EF4-FFF2-40B4-BE49-F238E27FC236}">
                <a16:creationId xmlns:a16="http://schemas.microsoft.com/office/drawing/2014/main" id="{1A8D076B-08DC-06BA-EBB0-6E72029742B3}"/>
              </a:ext>
              <a:ext uri="{C183D7F6-B498-43B3-948B-1728B52AA6E4}">
                <adec:decorative xmlns:adec="http://schemas.microsoft.com/office/drawing/2017/decorative" val="0"/>
              </a:ext>
            </a:extLst>
          </p:cNvPr>
          <p:cNvSpPr/>
          <p:nvPr/>
        </p:nvSpPr>
        <p:spPr>
          <a:xfrm>
            <a:off x="10085602" y="5208564"/>
            <a:ext cx="1277815" cy="710963"/>
          </a:xfrm>
          <a:prstGeom prst="roundRect">
            <a:avLst/>
          </a:prstGeom>
          <a:solidFill>
            <a:schemeClr val="tx2"/>
          </a:solidFill>
          <a:ln w="381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dirty="0">
                <a:solidFill>
                  <a:schemeClr val="bg1"/>
                </a:solidFill>
              </a:rPr>
              <a:t>Execute Unit</a:t>
            </a:r>
            <a:endParaRPr lang="en-US" sz="1400" dirty="0">
              <a:solidFill>
                <a:schemeClr val="bg1"/>
              </a:solidFill>
            </a:endParaRPr>
          </a:p>
        </p:txBody>
      </p:sp>
      <p:sp>
        <p:nvSpPr>
          <p:cNvPr id="37" name="Rounded Rectangle 3">
            <a:extLst>
              <a:ext uri="{FF2B5EF4-FFF2-40B4-BE49-F238E27FC236}">
                <a16:creationId xmlns:a16="http://schemas.microsoft.com/office/drawing/2014/main" id="{8A1FD4DA-A80C-8597-C08C-62CB174C9369}"/>
              </a:ext>
              <a:ext uri="{C183D7F6-B498-43B3-948B-1728B52AA6E4}">
                <adec:decorative xmlns:adec="http://schemas.microsoft.com/office/drawing/2017/decorative" val="0"/>
              </a:ext>
            </a:extLst>
          </p:cNvPr>
          <p:cNvSpPr/>
          <p:nvPr/>
        </p:nvSpPr>
        <p:spPr>
          <a:xfrm>
            <a:off x="10085602" y="6004298"/>
            <a:ext cx="1277815" cy="710963"/>
          </a:xfrm>
          <a:prstGeom prst="roundRect">
            <a:avLst/>
          </a:prstGeom>
          <a:solidFill>
            <a:schemeClr val="tx2"/>
          </a:solidFill>
          <a:ln w="381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dirty="0">
                <a:solidFill>
                  <a:schemeClr val="bg1"/>
                </a:solidFill>
              </a:rPr>
              <a:t>Execute Unit</a:t>
            </a:r>
            <a:endParaRPr lang="en-US" sz="1400" dirty="0">
              <a:solidFill>
                <a:schemeClr val="bg1"/>
              </a:solidFill>
            </a:endParaRPr>
          </a:p>
        </p:txBody>
      </p:sp>
      <p:sp>
        <p:nvSpPr>
          <p:cNvPr id="44" name="Rounded Rectangle 3">
            <a:extLst>
              <a:ext uri="{FF2B5EF4-FFF2-40B4-BE49-F238E27FC236}">
                <a16:creationId xmlns:a16="http://schemas.microsoft.com/office/drawing/2014/main" id="{82857A89-8DB5-9BE3-0E0D-3C31FD97AF73}"/>
              </a:ext>
              <a:ext uri="{C183D7F6-B498-43B3-948B-1728B52AA6E4}">
                <adec:decorative xmlns:adec="http://schemas.microsoft.com/office/drawing/2017/decorative" val="0"/>
              </a:ext>
            </a:extLst>
          </p:cNvPr>
          <p:cNvSpPr/>
          <p:nvPr/>
        </p:nvSpPr>
        <p:spPr>
          <a:xfrm>
            <a:off x="6110618" y="5606431"/>
            <a:ext cx="1277815" cy="710963"/>
          </a:xfrm>
          <a:prstGeom prst="roundRect">
            <a:avLst/>
          </a:prstGeom>
          <a:solidFill>
            <a:schemeClr val="tx2"/>
          </a:solidFill>
          <a:ln w="381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dirty="0">
                <a:solidFill>
                  <a:schemeClr val="bg1"/>
                </a:solidFill>
              </a:rPr>
              <a:t>Fetch Unit</a:t>
            </a:r>
            <a:endParaRPr lang="en-US" sz="1400" dirty="0">
              <a:solidFill>
                <a:schemeClr val="bg1"/>
              </a:solidFill>
            </a:endParaRPr>
          </a:p>
        </p:txBody>
      </p:sp>
      <p:sp>
        <p:nvSpPr>
          <p:cNvPr id="45" name="Rounded Rectangle 3">
            <a:extLst>
              <a:ext uri="{FF2B5EF4-FFF2-40B4-BE49-F238E27FC236}">
                <a16:creationId xmlns:a16="http://schemas.microsoft.com/office/drawing/2014/main" id="{F9053F9F-45F4-4231-748F-CCE72806D15B}"/>
              </a:ext>
              <a:ext uri="{C183D7F6-B498-43B3-948B-1728B52AA6E4}">
                <adec:decorative xmlns:adec="http://schemas.microsoft.com/office/drawing/2017/decorative" val="0"/>
              </a:ext>
            </a:extLst>
          </p:cNvPr>
          <p:cNvSpPr/>
          <p:nvPr/>
        </p:nvSpPr>
        <p:spPr>
          <a:xfrm>
            <a:off x="7590692" y="5606431"/>
            <a:ext cx="1277815" cy="710963"/>
          </a:xfrm>
          <a:prstGeom prst="roundRect">
            <a:avLst/>
          </a:prstGeom>
          <a:solidFill>
            <a:schemeClr val="tx2"/>
          </a:solidFill>
          <a:ln w="381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dirty="0">
                <a:solidFill>
                  <a:schemeClr val="bg1"/>
                </a:solidFill>
              </a:rPr>
              <a:t>Decode Unit</a:t>
            </a:r>
            <a:endParaRPr lang="en-US" sz="1400" dirty="0">
              <a:solidFill>
                <a:schemeClr val="bg1"/>
              </a:solidFill>
            </a:endParaRPr>
          </a:p>
        </p:txBody>
      </p:sp>
      <p:sp>
        <p:nvSpPr>
          <p:cNvPr id="48" name="Rounded Rectangle 3">
            <a:extLst>
              <a:ext uri="{FF2B5EF4-FFF2-40B4-BE49-F238E27FC236}">
                <a16:creationId xmlns:a16="http://schemas.microsoft.com/office/drawing/2014/main" id="{3151C10D-8A62-2A7F-1CA4-0421B2538389}"/>
              </a:ext>
              <a:ext uri="{C183D7F6-B498-43B3-948B-1728B52AA6E4}">
                <adec:decorative xmlns:adec="http://schemas.microsoft.com/office/drawing/2017/decorative" val="0"/>
              </a:ext>
            </a:extLst>
          </p:cNvPr>
          <p:cNvSpPr/>
          <p:nvPr/>
        </p:nvSpPr>
        <p:spPr>
          <a:xfrm>
            <a:off x="8944236" y="5144986"/>
            <a:ext cx="950982" cy="838118"/>
          </a:xfrm>
          <a:prstGeom prst="ellipse">
            <a:avLst/>
          </a:prstGeom>
          <a:solidFill>
            <a:schemeClr val="tx2"/>
          </a:solidFill>
          <a:ln w="381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bg1"/>
                </a:solidFill>
              </a:rPr>
              <a:t>Holding Buffer</a:t>
            </a:r>
            <a:endParaRPr lang="en-US" sz="1200" dirty="0">
              <a:solidFill>
                <a:schemeClr val="bg1"/>
              </a:solidFill>
            </a:endParaRPr>
          </a:p>
        </p:txBody>
      </p:sp>
    </p:spTree>
    <p:extLst>
      <p:ext uri="{BB962C8B-B14F-4D97-AF65-F5344CB8AC3E}">
        <p14:creationId xmlns:p14="http://schemas.microsoft.com/office/powerpoint/2010/main" val="20067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1" grpId="0" animBg="1"/>
      <p:bldP spid="22" grpId="0" animBg="1"/>
      <p:bldP spid="23" grpId="0" animBg="1"/>
      <p:bldP spid="36" grpId="0" animBg="1"/>
      <p:bldP spid="37" grpId="0" animBg="1"/>
      <p:bldP spid="44" grpId="0" animBg="1"/>
      <p:bldP spid="45"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Access Times</a:t>
            </a:r>
          </a:p>
        </p:txBody>
      </p:sp>
      <mc:AlternateContent xmlns:mc="http://schemas.openxmlformats.org/markup-compatibility/2006" xmlns:a14="http://schemas.microsoft.com/office/drawing/2010/main">
        <mc:Choice Requires="a14">
          <p:graphicFrame>
            <p:nvGraphicFramePr>
              <p:cNvPr id="18" name="Table 6">
                <a:extLst>
                  <a:ext uri="{FF2B5EF4-FFF2-40B4-BE49-F238E27FC236}">
                    <a16:creationId xmlns:a16="http://schemas.microsoft.com/office/drawing/2014/main" id="{06F0553E-9192-1519-CB4E-7C48B9DEF247}"/>
                  </a:ext>
                </a:extLst>
              </p:cNvPr>
              <p:cNvGraphicFramePr>
                <a:graphicFrameLocks noGrp="1"/>
              </p:cNvGraphicFramePr>
              <p:nvPr>
                <p:extLst>
                  <p:ext uri="{D42A27DB-BD31-4B8C-83A1-F6EECF244321}">
                    <p14:modId xmlns:p14="http://schemas.microsoft.com/office/powerpoint/2010/main" val="2656900916"/>
                  </p:ext>
                </p:extLst>
              </p:nvPr>
            </p:nvGraphicFramePr>
            <p:xfrm>
              <a:off x="609602" y="1697205"/>
              <a:ext cx="10588830" cy="4009856"/>
            </p:xfrm>
            <a:graphic>
              <a:graphicData uri="http://schemas.openxmlformats.org/drawingml/2006/table">
                <a:tbl>
                  <a:tblPr firstRow="1" bandRow="1">
                    <a:tableStyleId>{5C22544A-7EE6-4342-B048-85BDC9FD1C3A}</a:tableStyleId>
                  </a:tblPr>
                  <a:tblGrid>
                    <a:gridCol w="3529610">
                      <a:extLst>
                        <a:ext uri="{9D8B030D-6E8A-4147-A177-3AD203B41FA5}">
                          <a16:colId xmlns:a16="http://schemas.microsoft.com/office/drawing/2014/main" val="807759374"/>
                        </a:ext>
                      </a:extLst>
                    </a:gridCol>
                    <a:gridCol w="3529610">
                      <a:extLst>
                        <a:ext uri="{9D8B030D-6E8A-4147-A177-3AD203B41FA5}">
                          <a16:colId xmlns:a16="http://schemas.microsoft.com/office/drawing/2014/main" val="1952344320"/>
                        </a:ext>
                      </a:extLst>
                    </a:gridCol>
                    <a:gridCol w="3529610">
                      <a:extLst>
                        <a:ext uri="{9D8B030D-6E8A-4147-A177-3AD203B41FA5}">
                          <a16:colId xmlns:a16="http://schemas.microsoft.com/office/drawing/2014/main" val="172159861"/>
                        </a:ext>
                      </a:extLst>
                    </a:gridCol>
                  </a:tblGrid>
                  <a:tr h="501232">
                    <a:tc>
                      <a:txBody>
                        <a:bodyPr/>
                        <a:lstStyle/>
                        <a:p>
                          <a:pPr algn="ctr"/>
                          <a:r>
                            <a:rPr lang="en-US" dirty="0">
                              <a:solidFill>
                                <a:srgbClr val="010022"/>
                              </a:solidFill>
                            </a:rPr>
                            <a:t>Type</a:t>
                          </a:r>
                        </a:p>
                      </a:txBody>
                      <a:tcPr anchor="ctr"/>
                    </a:tc>
                    <a:tc>
                      <a:txBody>
                        <a:bodyPr/>
                        <a:lstStyle/>
                        <a:p>
                          <a:pPr algn="ctr"/>
                          <a:r>
                            <a:rPr lang="en-US" dirty="0">
                              <a:solidFill>
                                <a:srgbClr val="010022"/>
                              </a:solidFill>
                            </a:rPr>
                            <a:t>Time</a:t>
                          </a:r>
                        </a:p>
                      </a:txBody>
                      <a:tcPr anchor="ctr"/>
                    </a:tc>
                    <a:tc>
                      <a:txBody>
                        <a:bodyPr/>
                        <a:lstStyle/>
                        <a:p>
                          <a:pPr algn="ctr"/>
                          <a:r>
                            <a:rPr lang="en-US" dirty="0">
                              <a:solidFill>
                                <a:srgbClr val="010022"/>
                              </a:solidFill>
                            </a:rPr>
                            <a:t>Amount</a:t>
                          </a:r>
                        </a:p>
                      </a:txBody>
                      <a:tcPr anchor="ctr"/>
                    </a:tc>
                    <a:extLst>
                      <a:ext uri="{0D108BD9-81ED-4DB2-BD59-A6C34878D82A}">
                        <a16:rowId xmlns:a16="http://schemas.microsoft.com/office/drawing/2014/main" val="923286912"/>
                      </a:ext>
                    </a:extLst>
                  </a:tr>
                  <a:tr h="501232">
                    <a:tc>
                      <a:txBody>
                        <a:bodyPr/>
                        <a:lstStyle/>
                        <a:p>
                          <a:pPr algn="ctr"/>
                          <a:r>
                            <a:rPr lang="en-US" dirty="0">
                              <a:solidFill>
                                <a:srgbClr val="010022"/>
                              </a:solidFill>
                            </a:rPr>
                            <a:t>Registers</a:t>
                          </a:r>
                        </a:p>
                      </a:txBody>
                      <a:tcPr anchor="ctr"/>
                    </a:tc>
                    <a:tc>
                      <a:txBody>
                        <a:bodyPr/>
                        <a:lstStyle/>
                        <a:p>
                          <a:pPr algn="ctr"/>
                          <a:r>
                            <a:rPr lang="en-US" dirty="0">
                              <a:solidFill>
                                <a:srgbClr val="010022"/>
                              </a:solidFill>
                            </a:rPr>
                            <a:t>0.33 ns (10</a:t>
                          </a:r>
                          <a:r>
                            <a:rPr lang="en-US" baseline="30000" dirty="0">
                              <a:solidFill>
                                <a:srgbClr val="010022"/>
                              </a:solidFill>
                            </a:rPr>
                            <a:t>-9</a:t>
                          </a:r>
                          <a:r>
                            <a:rPr lang="en-US" dirty="0">
                              <a:solidFill>
                                <a:srgbClr val="010022"/>
                              </a:solidFill>
                            </a:rPr>
                            <a:t>)</a:t>
                          </a:r>
                        </a:p>
                      </a:txBody>
                      <a:tcPr anchor="ctr"/>
                    </a:tc>
                    <a:tc>
                      <a:txBody>
                        <a:bodyPr/>
                        <a:lstStyle/>
                        <a:p>
                          <a:pPr algn="ctr"/>
                          <a:r>
                            <a:rPr lang="en-US" dirty="0">
                              <a:solidFill>
                                <a:srgbClr val="010022"/>
                              </a:solidFill>
                            </a:rPr>
                            <a:t>1 KiB</a:t>
                          </a:r>
                        </a:p>
                      </a:txBody>
                      <a:tcPr anchor="ctr"/>
                    </a:tc>
                    <a:extLst>
                      <a:ext uri="{0D108BD9-81ED-4DB2-BD59-A6C34878D82A}">
                        <a16:rowId xmlns:a16="http://schemas.microsoft.com/office/drawing/2014/main" val="1956734256"/>
                      </a:ext>
                    </a:extLst>
                  </a:tr>
                  <a:tr h="501232">
                    <a:tc>
                      <a:txBody>
                        <a:bodyPr/>
                        <a:lstStyle/>
                        <a:p>
                          <a:pPr algn="ctr"/>
                          <a:r>
                            <a:rPr lang="en-US" dirty="0">
                              <a:solidFill>
                                <a:srgbClr val="010022"/>
                              </a:solidFill>
                            </a:rPr>
                            <a:t>L1 Cache</a:t>
                          </a:r>
                        </a:p>
                      </a:txBody>
                      <a:tcPr anchor="ctr"/>
                    </a:tc>
                    <a:tc>
                      <a:txBody>
                        <a:bodyPr/>
                        <a:lstStyle/>
                        <a:p>
                          <a:pPr algn="ctr"/>
                          <a:r>
                            <a:rPr lang="en-US" dirty="0">
                              <a:solidFill>
                                <a:srgbClr val="010022"/>
                              </a:solidFill>
                            </a:rPr>
                            <a:t>1 ns</a:t>
                          </a:r>
                        </a:p>
                      </a:txBody>
                      <a:tcPr anchor="ctr"/>
                    </a:tc>
                    <a:tc>
                      <a:txBody>
                        <a:bodyPr/>
                        <a:lstStyle/>
                        <a:p>
                          <a:pPr algn="ctr"/>
                          <a:r>
                            <a:rPr lang="en-US" dirty="0">
                              <a:solidFill>
                                <a:srgbClr val="010022"/>
                              </a:solidFill>
                            </a:rPr>
                            <a:t>512 KiB (2</a:t>
                          </a:r>
                          <a:r>
                            <a:rPr lang="en-US" baseline="30000" dirty="0">
                              <a:solidFill>
                                <a:srgbClr val="010022"/>
                              </a:solidFill>
                            </a:rPr>
                            <a:t>10</a:t>
                          </a:r>
                          <a:r>
                            <a:rPr lang="en-US" dirty="0">
                              <a:solidFill>
                                <a:srgbClr val="010022"/>
                              </a:solidFill>
                            </a:rPr>
                            <a:t>)</a:t>
                          </a:r>
                        </a:p>
                      </a:txBody>
                      <a:tcPr anchor="ctr"/>
                    </a:tc>
                    <a:extLst>
                      <a:ext uri="{0D108BD9-81ED-4DB2-BD59-A6C34878D82A}">
                        <a16:rowId xmlns:a16="http://schemas.microsoft.com/office/drawing/2014/main" val="3745331833"/>
                      </a:ext>
                    </a:extLst>
                  </a:tr>
                  <a:tr h="501232">
                    <a:tc>
                      <a:txBody>
                        <a:bodyPr/>
                        <a:lstStyle/>
                        <a:p>
                          <a:pPr algn="ctr"/>
                          <a:r>
                            <a:rPr lang="en-US" dirty="0">
                              <a:solidFill>
                                <a:srgbClr val="010022"/>
                              </a:solidFill>
                            </a:rPr>
                            <a:t>L2 Cache</a:t>
                          </a:r>
                        </a:p>
                      </a:txBody>
                      <a:tcPr anchor="ctr"/>
                    </a:tc>
                    <a:tc>
                      <a:txBody>
                        <a:bodyPr/>
                        <a:lstStyle/>
                        <a:p>
                          <a:pPr algn="ctr"/>
                          <a:r>
                            <a:rPr lang="en-US" dirty="0">
                              <a:solidFill>
                                <a:srgbClr val="010022"/>
                              </a:solidFill>
                            </a:rPr>
                            <a:t>4 ns</a:t>
                          </a:r>
                        </a:p>
                      </a:txBody>
                      <a:tcPr anchor="ctr"/>
                    </a:tc>
                    <a:tc>
                      <a:txBody>
                        <a:bodyPr/>
                        <a:lstStyle/>
                        <a:p>
                          <a:pPr algn="ctr"/>
                          <a:r>
                            <a:rPr lang="en-US" dirty="0">
                              <a:solidFill>
                                <a:srgbClr val="010022"/>
                              </a:solidFill>
                            </a:rPr>
                            <a:t>2 MiB (2</a:t>
                          </a:r>
                          <a:r>
                            <a:rPr lang="en-US" baseline="30000" dirty="0">
                              <a:solidFill>
                                <a:srgbClr val="010022"/>
                              </a:solidFill>
                            </a:rPr>
                            <a:t>20</a:t>
                          </a:r>
                          <a:r>
                            <a:rPr lang="en-US" dirty="0">
                              <a:solidFill>
                                <a:srgbClr val="010022"/>
                              </a:solidFill>
                            </a:rPr>
                            <a:t>)</a:t>
                          </a:r>
                        </a:p>
                      </a:txBody>
                      <a:tcPr anchor="ctr"/>
                    </a:tc>
                    <a:extLst>
                      <a:ext uri="{0D108BD9-81ED-4DB2-BD59-A6C34878D82A}">
                        <a16:rowId xmlns:a16="http://schemas.microsoft.com/office/drawing/2014/main" val="1766465307"/>
                      </a:ext>
                    </a:extLst>
                  </a:tr>
                  <a:tr h="501232">
                    <a:tc>
                      <a:txBody>
                        <a:bodyPr/>
                        <a:lstStyle/>
                        <a:p>
                          <a:pPr algn="ctr"/>
                          <a:r>
                            <a:rPr lang="en-US" dirty="0">
                              <a:solidFill>
                                <a:srgbClr val="010022"/>
                              </a:solidFill>
                            </a:rPr>
                            <a:t>L3 Cache</a:t>
                          </a:r>
                        </a:p>
                      </a:txBody>
                      <a:tcPr anchor="ctr"/>
                    </a:tc>
                    <a:tc>
                      <a:txBody>
                        <a:bodyPr/>
                        <a:lstStyle/>
                        <a:p>
                          <a:pPr algn="ctr"/>
                          <a:r>
                            <a:rPr lang="en-US" dirty="0">
                              <a:solidFill>
                                <a:srgbClr val="010022"/>
                              </a:solidFill>
                            </a:rPr>
                            <a:t>12 ns</a:t>
                          </a:r>
                        </a:p>
                      </a:txBody>
                      <a:tcPr anchor="ctr"/>
                    </a:tc>
                    <a:tc>
                      <a:txBody>
                        <a:bodyPr/>
                        <a:lstStyle/>
                        <a:p>
                          <a:pPr algn="ctr"/>
                          <a:r>
                            <a:rPr lang="en-US" dirty="0">
                              <a:solidFill>
                                <a:srgbClr val="010022"/>
                              </a:solidFill>
                            </a:rPr>
                            <a:t>16 MiB</a:t>
                          </a:r>
                        </a:p>
                      </a:txBody>
                      <a:tcPr anchor="ctr"/>
                    </a:tc>
                    <a:extLst>
                      <a:ext uri="{0D108BD9-81ED-4DB2-BD59-A6C34878D82A}">
                        <a16:rowId xmlns:a16="http://schemas.microsoft.com/office/drawing/2014/main" val="4190108953"/>
                      </a:ext>
                    </a:extLst>
                  </a:tr>
                  <a:tr h="501232">
                    <a:tc>
                      <a:txBody>
                        <a:bodyPr/>
                        <a:lstStyle/>
                        <a:p>
                          <a:pPr algn="ctr"/>
                          <a:r>
                            <a:rPr lang="en-US" dirty="0">
                              <a:solidFill>
                                <a:srgbClr val="010022"/>
                              </a:solidFill>
                            </a:rPr>
                            <a:t>SDRAM</a:t>
                          </a:r>
                        </a:p>
                      </a:txBody>
                      <a:tcPr anchor="ctr"/>
                    </a:tc>
                    <a:tc>
                      <a:txBody>
                        <a:bodyPr/>
                        <a:lstStyle/>
                        <a:p>
                          <a:pPr algn="ctr"/>
                          <a:r>
                            <a:rPr lang="en-US" dirty="0">
                              <a:solidFill>
                                <a:srgbClr val="010022"/>
                              </a:solidFill>
                            </a:rPr>
                            <a:t>50 ns</a:t>
                          </a:r>
                        </a:p>
                      </a:txBody>
                      <a:tcPr anchor="ctr"/>
                    </a:tc>
                    <a:tc>
                      <a:txBody>
                        <a:bodyPr/>
                        <a:lstStyle/>
                        <a:p>
                          <a:pPr algn="ctr"/>
                          <a:r>
                            <a:rPr lang="en-US" dirty="0">
                              <a:solidFill>
                                <a:srgbClr val="010022"/>
                              </a:solidFill>
                            </a:rPr>
                            <a:t>16 GiB (2</a:t>
                          </a:r>
                          <a:r>
                            <a:rPr lang="en-US" baseline="30000" dirty="0">
                              <a:solidFill>
                                <a:srgbClr val="010022"/>
                              </a:solidFill>
                            </a:rPr>
                            <a:t>30</a:t>
                          </a:r>
                          <a:r>
                            <a:rPr lang="en-US" dirty="0">
                              <a:solidFill>
                                <a:srgbClr val="010022"/>
                              </a:solidFill>
                            </a:rPr>
                            <a:t>)</a:t>
                          </a:r>
                        </a:p>
                      </a:txBody>
                      <a:tcPr anchor="ctr"/>
                    </a:tc>
                    <a:extLst>
                      <a:ext uri="{0D108BD9-81ED-4DB2-BD59-A6C34878D82A}">
                        <a16:rowId xmlns:a16="http://schemas.microsoft.com/office/drawing/2014/main" val="2231320861"/>
                      </a:ext>
                    </a:extLst>
                  </a:tr>
                  <a:tr h="501232">
                    <a:tc>
                      <a:txBody>
                        <a:bodyPr/>
                        <a:lstStyle/>
                        <a:p>
                          <a:pPr algn="ctr"/>
                          <a:r>
                            <a:rPr lang="en-US" dirty="0">
                              <a:solidFill>
                                <a:srgbClr val="010022"/>
                              </a:solidFill>
                            </a:rPr>
                            <a:t>SSD</a:t>
                          </a:r>
                        </a:p>
                      </a:txBody>
                      <a:tcPr anchor="ctr"/>
                    </a:tc>
                    <a:tc>
                      <a:txBody>
                        <a:bodyPr/>
                        <a:lstStyle/>
                        <a:p>
                          <a:pPr algn="ctr"/>
                          <a:r>
                            <a:rPr lang="en-US" dirty="0">
                              <a:solidFill>
                                <a:srgbClr val="010022"/>
                              </a:solidFill>
                            </a:rPr>
                            <a:t>100 </a:t>
                          </a:r>
                          <a14:m>
                            <m:oMath xmlns:m="http://schemas.openxmlformats.org/officeDocument/2006/math">
                              <m:r>
                                <a:rPr lang="en-US" i="1" smtClean="0">
                                  <a:solidFill>
                                    <a:srgbClr val="010022"/>
                                  </a:solidFill>
                                  <a:latin typeface="Cambria Math" panose="02040503050406030204" pitchFamily="18" charset="0"/>
                                  <a:ea typeface="Cambria Math" panose="02040503050406030204" pitchFamily="18" charset="0"/>
                                </a:rPr>
                                <m:t>𝜇</m:t>
                              </m:r>
                            </m:oMath>
                          </a14:m>
                          <a:r>
                            <a:rPr lang="en-US" dirty="0">
                              <a:solidFill>
                                <a:srgbClr val="010022"/>
                              </a:solidFill>
                            </a:rPr>
                            <a:t>s (10</a:t>
                          </a:r>
                          <a:r>
                            <a:rPr lang="en-US" baseline="30000" dirty="0">
                              <a:solidFill>
                                <a:srgbClr val="010022"/>
                              </a:solidFill>
                            </a:rPr>
                            <a:t>-6</a:t>
                          </a:r>
                          <a:r>
                            <a:rPr lang="en-US" dirty="0">
                              <a:solidFill>
                                <a:srgbClr val="010022"/>
                              </a:solidFill>
                            </a:rPr>
                            <a:t>)</a:t>
                          </a:r>
                        </a:p>
                      </a:txBody>
                      <a:tcPr anchor="ctr"/>
                    </a:tc>
                    <a:tc>
                      <a:txBody>
                        <a:bodyPr/>
                        <a:lstStyle/>
                        <a:p>
                          <a:pPr algn="ctr"/>
                          <a:r>
                            <a:rPr lang="en-US" dirty="0">
                              <a:solidFill>
                                <a:srgbClr val="010022"/>
                              </a:solidFill>
                            </a:rPr>
                            <a:t>1 TiB (2</a:t>
                          </a:r>
                          <a:r>
                            <a:rPr lang="en-US" baseline="30000" dirty="0">
                              <a:solidFill>
                                <a:srgbClr val="010022"/>
                              </a:solidFill>
                            </a:rPr>
                            <a:t>40</a:t>
                          </a:r>
                          <a:r>
                            <a:rPr lang="en-US" dirty="0">
                              <a:solidFill>
                                <a:srgbClr val="010022"/>
                              </a:solidFill>
                            </a:rPr>
                            <a:t>)</a:t>
                          </a:r>
                        </a:p>
                      </a:txBody>
                      <a:tcPr anchor="ctr"/>
                    </a:tc>
                    <a:extLst>
                      <a:ext uri="{0D108BD9-81ED-4DB2-BD59-A6C34878D82A}">
                        <a16:rowId xmlns:a16="http://schemas.microsoft.com/office/drawing/2014/main" val="581664862"/>
                      </a:ext>
                    </a:extLst>
                  </a:tr>
                  <a:tr h="501232">
                    <a:tc>
                      <a:txBody>
                        <a:bodyPr/>
                        <a:lstStyle/>
                        <a:p>
                          <a:pPr algn="ctr"/>
                          <a:r>
                            <a:rPr lang="en-US" dirty="0">
                              <a:solidFill>
                                <a:srgbClr val="010022"/>
                              </a:solidFill>
                            </a:rPr>
                            <a:t>HDD</a:t>
                          </a:r>
                        </a:p>
                      </a:txBody>
                      <a:tcPr anchor="ctr"/>
                    </a:tc>
                    <a:tc>
                      <a:txBody>
                        <a:bodyPr/>
                        <a:lstStyle/>
                        <a:p>
                          <a:pPr algn="ctr"/>
                          <a:r>
                            <a:rPr lang="en-US" dirty="0">
                              <a:solidFill>
                                <a:srgbClr val="010022"/>
                              </a:solidFill>
                            </a:rPr>
                            <a:t>10 </a:t>
                          </a:r>
                          <a:r>
                            <a:rPr lang="en-US" dirty="0" err="1">
                              <a:solidFill>
                                <a:srgbClr val="010022"/>
                              </a:solidFill>
                            </a:rPr>
                            <a:t>ms</a:t>
                          </a:r>
                          <a:r>
                            <a:rPr lang="en-US" dirty="0">
                              <a:solidFill>
                                <a:srgbClr val="010022"/>
                              </a:solidFill>
                            </a:rPr>
                            <a:t> (10</a:t>
                          </a:r>
                          <a:r>
                            <a:rPr lang="en-US" baseline="30000" dirty="0">
                              <a:solidFill>
                                <a:srgbClr val="010022"/>
                              </a:solidFill>
                            </a:rPr>
                            <a:t>-3</a:t>
                          </a:r>
                          <a:r>
                            <a:rPr lang="en-US" dirty="0">
                              <a:solidFill>
                                <a:srgbClr val="010022"/>
                              </a:solidFill>
                            </a:rPr>
                            <a:t>)</a:t>
                          </a:r>
                        </a:p>
                      </a:txBody>
                      <a:tcPr anchor="ctr"/>
                    </a:tc>
                    <a:tc>
                      <a:txBody>
                        <a:bodyPr/>
                        <a:lstStyle/>
                        <a:p>
                          <a:pPr algn="ctr"/>
                          <a:r>
                            <a:rPr lang="en-US" dirty="0">
                              <a:solidFill>
                                <a:srgbClr val="010022"/>
                              </a:solidFill>
                            </a:rPr>
                            <a:t>8 TiB</a:t>
                          </a:r>
                        </a:p>
                      </a:txBody>
                      <a:tcPr anchor="ctr"/>
                    </a:tc>
                    <a:extLst>
                      <a:ext uri="{0D108BD9-81ED-4DB2-BD59-A6C34878D82A}">
                        <a16:rowId xmlns:a16="http://schemas.microsoft.com/office/drawing/2014/main" val="3767319534"/>
                      </a:ext>
                    </a:extLst>
                  </a:tr>
                </a:tbl>
              </a:graphicData>
            </a:graphic>
          </p:graphicFrame>
        </mc:Choice>
        <mc:Fallback xmlns="">
          <p:graphicFrame>
            <p:nvGraphicFramePr>
              <p:cNvPr id="18" name="Table 6">
                <a:extLst>
                  <a:ext uri="{FF2B5EF4-FFF2-40B4-BE49-F238E27FC236}">
                    <a16:creationId xmlns:a16="http://schemas.microsoft.com/office/drawing/2014/main" id="{06F0553E-9192-1519-CB4E-7C48B9DEF247}"/>
                  </a:ext>
                </a:extLst>
              </p:cNvPr>
              <p:cNvGraphicFramePr>
                <a:graphicFrameLocks noGrp="1"/>
              </p:cNvGraphicFramePr>
              <p:nvPr>
                <p:extLst>
                  <p:ext uri="{D42A27DB-BD31-4B8C-83A1-F6EECF244321}">
                    <p14:modId xmlns:p14="http://schemas.microsoft.com/office/powerpoint/2010/main" val="2656900916"/>
                  </p:ext>
                </p:extLst>
              </p:nvPr>
            </p:nvGraphicFramePr>
            <p:xfrm>
              <a:off x="609602" y="1697205"/>
              <a:ext cx="10588830" cy="4009856"/>
            </p:xfrm>
            <a:graphic>
              <a:graphicData uri="http://schemas.openxmlformats.org/drawingml/2006/table">
                <a:tbl>
                  <a:tblPr firstRow="1" bandRow="1">
                    <a:tableStyleId>{5C22544A-7EE6-4342-B048-85BDC9FD1C3A}</a:tableStyleId>
                  </a:tblPr>
                  <a:tblGrid>
                    <a:gridCol w="3529610">
                      <a:extLst>
                        <a:ext uri="{9D8B030D-6E8A-4147-A177-3AD203B41FA5}">
                          <a16:colId xmlns:a16="http://schemas.microsoft.com/office/drawing/2014/main" val="807759374"/>
                        </a:ext>
                      </a:extLst>
                    </a:gridCol>
                    <a:gridCol w="3529610">
                      <a:extLst>
                        <a:ext uri="{9D8B030D-6E8A-4147-A177-3AD203B41FA5}">
                          <a16:colId xmlns:a16="http://schemas.microsoft.com/office/drawing/2014/main" val="1952344320"/>
                        </a:ext>
                      </a:extLst>
                    </a:gridCol>
                    <a:gridCol w="3529610">
                      <a:extLst>
                        <a:ext uri="{9D8B030D-6E8A-4147-A177-3AD203B41FA5}">
                          <a16:colId xmlns:a16="http://schemas.microsoft.com/office/drawing/2014/main" val="172159861"/>
                        </a:ext>
                      </a:extLst>
                    </a:gridCol>
                  </a:tblGrid>
                  <a:tr h="501232">
                    <a:tc>
                      <a:txBody>
                        <a:bodyPr/>
                        <a:lstStyle/>
                        <a:p>
                          <a:pPr algn="ctr"/>
                          <a:r>
                            <a:rPr lang="en-US" dirty="0">
                              <a:solidFill>
                                <a:srgbClr val="010022"/>
                              </a:solidFill>
                            </a:rPr>
                            <a:t>Type</a:t>
                          </a:r>
                        </a:p>
                      </a:txBody>
                      <a:tcPr anchor="ctr"/>
                    </a:tc>
                    <a:tc>
                      <a:txBody>
                        <a:bodyPr/>
                        <a:lstStyle/>
                        <a:p>
                          <a:pPr algn="ctr"/>
                          <a:r>
                            <a:rPr lang="en-US" dirty="0">
                              <a:solidFill>
                                <a:srgbClr val="010022"/>
                              </a:solidFill>
                            </a:rPr>
                            <a:t>Time</a:t>
                          </a:r>
                        </a:p>
                      </a:txBody>
                      <a:tcPr anchor="ctr"/>
                    </a:tc>
                    <a:tc>
                      <a:txBody>
                        <a:bodyPr/>
                        <a:lstStyle/>
                        <a:p>
                          <a:pPr algn="ctr"/>
                          <a:r>
                            <a:rPr lang="en-US" dirty="0">
                              <a:solidFill>
                                <a:srgbClr val="010022"/>
                              </a:solidFill>
                            </a:rPr>
                            <a:t>Amount</a:t>
                          </a:r>
                        </a:p>
                      </a:txBody>
                      <a:tcPr anchor="ctr"/>
                    </a:tc>
                    <a:extLst>
                      <a:ext uri="{0D108BD9-81ED-4DB2-BD59-A6C34878D82A}">
                        <a16:rowId xmlns:a16="http://schemas.microsoft.com/office/drawing/2014/main" val="923286912"/>
                      </a:ext>
                    </a:extLst>
                  </a:tr>
                  <a:tr h="501232">
                    <a:tc>
                      <a:txBody>
                        <a:bodyPr/>
                        <a:lstStyle/>
                        <a:p>
                          <a:pPr algn="ctr"/>
                          <a:r>
                            <a:rPr lang="en-US" dirty="0">
                              <a:solidFill>
                                <a:srgbClr val="010022"/>
                              </a:solidFill>
                            </a:rPr>
                            <a:t>Registers</a:t>
                          </a:r>
                        </a:p>
                      </a:txBody>
                      <a:tcPr anchor="ctr"/>
                    </a:tc>
                    <a:tc>
                      <a:txBody>
                        <a:bodyPr/>
                        <a:lstStyle/>
                        <a:p>
                          <a:pPr algn="ctr"/>
                          <a:r>
                            <a:rPr lang="en-US" dirty="0">
                              <a:solidFill>
                                <a:srgbClr val="010022"/>
                              </a:solidFill>
                            </a:rPr>
                            <a:t>0.33 ns (10</a:t>
                          </a:r>
                          <a:r>
                            <a:rPr lang="en-US" baseline="30000" dirty="0">
                              <a:solidFill>
                                <a:srgbClr val="010022"/>
                              </a:solidFill>
                            </a:rPr>
                            <a:t>-9</a:t>
                          </a:r>
                          <a:r>
                            <a:rPr lang="en-US" dirty="0">
                              <a:solidFill>
                                <a:srgbClr val="010022"/>
                              </a:solidFill>
                            </a:rPr>
                            <a:t>)</a:t>
                          </a:r>
                        </a:p>
                      </a:txBody>
                      <a:tcPr anchor="ctr"/>
                    </a:tc>
                    <a:tc>
                      <a:txBody>
                        <a:bodyPr/>
                        <a:lstStyle/>
                        <a:p>
                          <a:pPr algn="ctr"/>
                          <a:r>
                            <a:rPr lang="en-US" dirty="0">
                              <a:solidFill>
                                <a:srgbClr val="010022"/>
                              </a:solidFill>
                            </a:rPr>
                            <a:t>1 KiB</a:t>
                          </a:r>
                        </a:p>
                      </a:txBody>
                      <a:tcPr anchor="ctr"/>
                    </a:tc>
                    <a:extLst>
                      <a:ext uri="{0D108BD9-81ED-4DB2-BD59-A6C34878D82A}">
                        <a16:rowId xmlns:a16="http://schemas.microsoft.com/office/drawing/2014/main" val="1956734256"/>
                      </a:ext>
                    </a:extLst>
                  </a:tr>
                  <a:tr h="501232">
                    <a:tc>
                      <a:txBody>
                        <a:bodyPr/>
                        <a:lstStyle/>
                        <a:p>
                          <a:pPr algn="ctr"/>
                          <a:r>
                            <a:rPr lang="en-US" dirty="0">
                              <a:solidFill>
                                <a:srgbClr val="010022"/>
                              </a:solidFill>
                            </a:rPr>
                            <a:t>L1 Cache</a:t>
                          </a:r>
                        </a:p>
                      </a:txBody>
                      <a:tcPr anchor="ctr"/>
                    </a:tc>
                    <a:tc>
                      <a:txBody>
                        <a:bodyPr/>
                        <a:lstStyle/>
                        <a:p>
                          <a:pPr algn="ctr"/>
                          <a:r>
                            <a:rPr lang="en-US" dirty="0">
                              <a:solidFill>
                                <a:srgbClr val="010022"/>
                              </a:solidFill>
                            </a:rPr>
                            <a:t>1 ns</a:t>
                          </a:r>
                        </a:p>
                      </a:txBody>
                      <a:tcPr anchor="ctr"/>
                    </a:tc>
                    <a:tc>
                      <a:txBody>
                        <a:bodyPr/>
                        <a:lstStyle/>
                        <a:p>
                          <a:pPr algn="ctr"/>
                          <a:r>
                            <a:rPr lang="en-US" dirty="0">
                              <a:solidFill>
                                <a:srgbClr val="010022"/>
                              </a:solidFill>
                            </a:rPr>
                            <a:t>512 KiB (2</a:t>
                          </a:r>
                          <a:r>
                            <a:rPr lang="en-US" baseline="30000" dirty="0">
                              <a:solidFill>
                                <a:srgbClr val="010022"/>
                              </a:solidFill>
                            </a:rPr>
                            <a:t>10</a:t>
                          </a:r>
                          <a:r>
                            <a:rPr lang="en-US" dirty="0">
                              <a:solidFill>
                                <a:srgbClr val="010022"/>
                              </a:solidFill>
                            </a:rPr>
                            <a:t>)</a:t>
                          </a:r>
                        </a:p>
                      </a:txBody>
                      <a:tcPr anchor="ctr"/>
                    </a:tc>
                    <a:extLst>
                      <a:ext uri="{0D108BD9-81ED-4DB2-BD59-A6C34878D82A}">
                        <a16:rowId xmlns:a16="http://schemas.microsoft.com/office/drawing/2014/main" val="3745331833"/>
                      </a:ext>
                    </a:extLst>
                  </a:tr>
                  <a:tr h="501232">
                    <a:tc>
                      <a:txBody>
                        <a:bodyPr/>
                        <a:lstStyle/>
                        <a:p>
                          <a:pPr algn="ctr"/>
                          <a:r>
                            <a:rPr lang="en-US" dirty="0">
                              <a:solidFill>
                                <a:srgbClr val="010022"/>
                              </a:solidFill>
                            </a:rPr>
                            <a:t>L2 Cache</a:t>
                          </a:r>
                        </a:p>
                      </a:txBody>
                      <a:tcPr anchor="ctr"/>
                    </a:tc>
                    <a:tc>
                      <a:txBody>
                        <a:bodyPr/>
                        <a:lstStyle/>
                        <a:p>
                          <a:pPr algn="ctr"/>
                          <a:r>
                            <a:rPr lang="en-US" dirty="0">
                              <a:solidFill>
                                <a:srgbClr val="010022"/>
                              </a:solidFill>
                            </a:rPr>
                            <a:t>4 ns</a:t>
                          </a:r>
                        </a:p>
                      </a:txBody>
                      <a:tcPr anchor="ctr"/>
                    </a:tc>
                    <a:tc>
                      <a:txBody>
                        <a:bodyPr/>
                        <a:lstStyle/>
                        <a:p>
                          <a:pPr algn="ctr"/>
                          <a:r>
                            <a:rPr lang="en-US" dirty="0">
                              <a:solidFill>
                                <a:srgbClr val="010022"/>
                              </a:solidFill>
                            </a:rPr>
                            <a:t>2 MiB (2</a:t>
                          </a:r>
                          <a:r>
                            <a:rPr lang="en-US" baseline="30000" dirty="0">
                              <a:solidFill>
                                <a:srgbClr val="010022"/>
                              </a:solidFill>
                            </a:rPr>
                            <a:t>20</a:t>
                          </a:r>
                          <a:r>
                            <a:rPr lang="en-US" dirty="0">
                              <a:solidFill>
                                <a:srgbClr val="010022"/>
                              </a:solidFill>
                            </a:rPr>
                            <a:t>)</a:t>
                          </a:r>
                        </a:p>
                      </a:txBody>
                      <a:tcPr anchor="ctr"/>
                    </a:tc>
                    <a:extLst>
                      <a:ext uri="{0D108BD9-81ED-4DB2-BD59-A6C34878D82A}">
                        <a16:rowId xmlns:a16="http://schemas.microsoft.com/office/drawing/2014/main" val="1766465307"/>
                      </a:ext>
                    </a:extLst>
                  </a:tr>
                  <a:tr h="501232">
                    <a:tc>
                      <a:txBody>
                        <a:bodyPr/>
                        <a:lstStyle/>
                        <a:p>
                          <a:pPr algn="ctr"/>
                          <a:r>
                            <a:rPr lang="en-US" dirty="0">
                              <a:solidFill>
                                <a:srgbClr val="010022"/>
                              </a:solidFill>
                            </a:rPr>
                            <a:t>L3 Cache</a:t>
                          </a:r>
                        </a:p>
                      </a:txBody>
                      <a:tcPr anchor="ctr"/>
                    </a:tc>
                    <a:tc>
                      <a:txBody>
                        <a:bodyPr/>
                        <a:lstStyle/>
                        <a:p>
                          <a:pPr algn="ctr"/>
                          <a:r>
                            <a:rPr lang="en-US" dirty="0">
                              <a:solidFill>
                                <a:srgbClr val="010022"/>
                              </a:solidFill>
                            </a:rPr>
                            <a:t>12 ns</a:t>
                          </a:r>
                        </a:p>
                      </a:txBody>
                      <a:tcPr anchor="ctr"/>
                    </a:tc>
                    <a:tc>
                      <a:txBody>
                        <a:bodyPr/>
                        <a:lstStyle/>
                        <a:p>
                          <a:pPr algn="ctr"/>
                          <a:r>
                            <a:rPr lang="en-US" dirty="0">
                              <a:solidFill>
                                <a:srgbClr val="010022"/>
                              </a:solidFill>
                            </a:rPr>
                            <a:t>16 MiB</a:t>
                          </a:r>
                        </a:p>
                      </a:txBody>
                      <a:tcPr anchor="ctr"/>
                    </a:tc>
                    <a:extLst>
                      <a:ext uri="{0D108BD9-81ED-4DB2-BD59-A6C34878D82A}">
                        <a16:rowId xmlns:a16="http://schemas.microsoft.com/office/drawing/2014/main" val="4190108953"/>
                      </a:ext>
                    </a:extLst>
                  </a:tr>
                  <a:tr h="501232">
                    <a:tc>
                      <a:txBody>
                        <a:bodyPr/>
                        <a:lstStyle/>
                        <a:p>
                          <a:pPr algn="ctr"/>
                          <a:r>
                            <a:rPr lang="en-US" dirty="0">
                              <a:solidFill>
                                <a:srgbClr val="010022"/>
                              </a:solidFill>
                            </a:rPr>
                            <a:t>SDRAM</a:t>
                          </a:r>
                        </a:p>
                      </a:txBody>
                      <a:tcPr anchor="ctr"/>
                    </a:tc>
                    <a:tc>
                      <a:txBody>
                        <a:bodyPr/>
                        <a:lstStyle/>
                        <a:p>
                          <a:pPr algn="ctr"/>
                          <a:r>
                            <a:rPr lang="en-US" dirty="0">
                              <a:solidFill>
                                <a:srgbClr val="010022"/>
                              </a:solidFill>
                            </a:rPr>
                            <a:t>50 ns</a:t>
                          </a:r>
                        </a:p>
                      </a:txBody>
                      <a:tcPr anchor="ctr"/>
                    </a:tc>
                    <a:tc>
                      <a:txBody>
                        <a:bodyPr/>
                        <a:lstStyle/>
                        <a:p>
                          <a:pPr algn="ctr"/>
                          <a:r>
                            <a:rPr lang="en-US" dirty="0">
                              <a:solidFill>
                                <a:srgbClr val="010022"/>
                              </a:solidFill>
                            </a:rPr>
                            <a:t>16 GiB (2</a:t>
                          </a:r>
                          <a:r>
                            <a:rPr lang="en-US" baseline="30000" dirty="0">
                              <a:solidFill>
                                <a:srgbClr val="010022"/>
                              </a:solidFill>
                            </a:rPr>
                            <a:t>30</a:t>
                          </a:r>
                          <a:r>
                            <a:rPr lang="en-US" dirty="0">
                              <a:solidFill>
                                <a:srgbClr val="010022"/>
                              </a:solidFill>
                            </a:rPr>
                            <a:t>)</a:t>
                          </a:r>
                        </a:p>
                      </a:txBody>
                      <a:tcPr anchor="ctr"/>
                    </a:tc>
                    <a:extLst>
                      <a:ext uri="{0D108BD9-81ED-4DB2-BD59-A6C34878D82A}">
                        <a16:rowId xmlns:a16="http://schemas.microsoft.com/office/drawing/2014/main" val="2231320861"/>
                      </a:ext>
                    </a:extLst>
                  </a:tr>
                  <a:tr h="501232">
                    <a:tc>
                      <a:txBody>
                        <a:bodyPr/>
                        <a:lstStyle/>
                        <a:p>
                          <a:pPr algn="ctr"/>
                          <a:r>
                            <a:rPr lang="en-US" dirty="0">
                              <a:solidFill>
                                <a:srgbClr val="010022"/>
                              </a:solidFill>
                            </a:rPr>
                            <a:t>SSD</a:t>
                          </a:r>
                        </a:p>
                      </a:txBody>
                      <a:tcPr anchor="ctr"/>
                    </a:tc>
                    <a:tc>
                      <a:txBody>
                        <a:bodyPr/>
                        <a:lstStyle/>
                        <a:p>
                          <a:endParaRPr lang="en-US"/>
                        </a:p>
                      </a:txBody>
                      <a:tcPr anchor="ctr">
                        <a:blipFill>
                          <a:blip r:embed="rId3"/>
                          <a:stretch>
                            <a:fillRect l="-100172" t="-596386" r="-100517" b="-103614"/>
                          </a:stretch>
                        </a:blipFill>
                      </a:tcPr>
                    </a:tc>
                    <a:tc>
                      <a:txBody>
                        <a:bodyPr/>
                        <a:lstStyle/>
                        <a:p>
                          <a:pPr algn="ctr"/>
                          <a:r>
                            <a:rPr lang="en-US" dirty="0">
                              <a:solidFill>
                                <a:srgbClr val="010022"/>
                              </a:solidFill>
                            </a:rPr>
                            <a:t>1 TiB (2</a:t>
                          </a:r>
                          <a:r>
                            <a:rPr lang="en-US" baseline="30000" dirty="0">
                              <a:solidFill>
                                <a:srgbClr val="010022"/>
                              </a:solidFill>
                            </a:rPr>
                            <a:t>40</a:t>
                          </a:r>
                          <a:r>
                            <a:rPr lang="en-US" dirty="0">
                              <a:solidFill>
                                <a:srgbClr val="010022"/>
                              </a:solidFill>
                            </a:rPr>
                            <a:t>)</a:t>
                          </a:r>
                        </a:p>
                      </a:txBody>
                      <a:tcPr anchor="ctr"/>
                    </a:tc>
                    <a:extLst>
                      <a:ext uri="{0D108BD9-81ED-4DB2-BD59-A6C34878D82A}">
                        <a16:rowId xmlns:a16="http://schemas.microsoft.com/office/drawing/2014/main" val="581664862"/>
                      </a:ext>
                    </a:extLst>
                  </a:tr>
                  <a:tr h="501232">
                    <a:tc>
                      <a:txBody>
                        <a:bodyPr/>
                        <a:lstStyle/>
                        <a:p>
                          <a:pPr algn="ctr"/>
                          <a:r>
                            <a:rPr lang="en-US" dirty="0">
                              <a:solidFill>
                                <a:srgbClr val="010022"/>
                              </a:solidFill>
                            </a:rPr>
                            <a:t>HDD</a:t>
                          </a:r>
                        </a:p>
                      </a:txBody>
                      <a:tcPr anchor="ctr"/>
                    </a:tc>
                    <a:tc>
                      <a:txBody>
                        <a:bodyPr/>
                        <a:lstStyle/>
                        <a:p>
                          <a:pPr algn="ctr"/>
                          <a:r>
                            <a:rPr lang="en-US" dirty="0">
                              <a:solidFill>
                                <a:srgbClr val="010022"/>
                              </a:solidFill>
                            </a:rPr>
                            <a:t>10 </a:t>
                          </a:r>
                          <a:r>
                            <a:rPr lang="en-US" dirty="0" err="1">
                              <a:solidFill>
                                <a:srgbClr val="010022"/>
                              </a:solidFill>
                            </a:rPr>
                            <a:t>ms</a:t>
                          </a:r>
                          <a:r>
                            <a:rPr lang="en-US" dirty="0">
                              <a:solidFill>
                                <a:srgbClr val="010022"/>
                              </a:solidFill>
                            </a:rPr>
                            <a:t> (10</a:t>
                          </a:r>
                          <a:r>
                            <a:rPr lang="en-US" baseline="30000" dirty="0">
                              <a:solidFill>
                                <a:srgbClr val="010022"/>
                              </a:solidFill>
                            </a:rPr>
                            <a:t>-3</a:t>
                          </a:r>
                          <a:r>
                            <a:rPr lang="en-US" dirty="0">
                              <a:solidFill>
                                <a:srgbClr val="010022"/>
                              </a:solidFill>
                            </a:rPr>
                            <a:t>)</a:t>
                          </a:r>
                        </a:p>
                      </a:txBody>
                      <a:tcPr anchor="ctr"/>
                    </a:tc>
                    <a:tc>
                      <a:txBody>
                        <a:bodyPr/>
                        <a:lstStyle/>
                        <a:p>
                          <a:pPr algn="ctr"/>
                          <a:r>
                            <a:rPr lang="en-US" dirty="0">
                              <a:solidFill>
                                <a:srgbClr val="010022"/>
                              </a:solidFill>
                            </a:rPr>
                            <a:t>8 TiB</a:t>
                          </a:r>
                        </a:p>
                      </a:txBody>
                      <a:tcPr anchor="ctr"/>
                    </a:tc>
                    <a:extLst>
                      <a:ext uri="{0D108BD9-81ED-4DB2-BD59-A6C34878D82A}">
                        <a16:rowId xmlns:a16="http://schemas.microsoft.com/office/drawing/2014/main" val="3767319534"/>
                      </a:ext>
                    </a:extLst>
                  </a:tr>
                </a:tbl>
              </a:graphicData>
            </a:graphic>
          </p:graphicFrame>
        </mc:Fallback>
      </mc:AlternateContent>
      <p:sp>
        <p:nvSpPr>
          <p:cNvPr id="7" name="Rounded Rectangle 27">
            <a:extLst>
              <a:ext uri="{FF2B5EF4-FFF2-40B4-BE49-F238E27FC236}">
                <a16:creationId xmlns:a16="http://schemas.microsoft.com/office/drawing/2014/main" id="{23DA22B1-AAC0-B49E-2C5D-E90DA1FE4298}"/>
              </a:ext>
            </a:extLst>
          </p:cNvPr>
          <p:cNvSpPr>
            <a:spLocks/>
          </p:cNvSpPr>
          <p:nvPr/>
        </p:nvSpPr>
        <p:spPr>
          <a:xfrm>
            <a:off x="609602" y="5821850"/>
            <a:ext cx="10588830" cy="408623"/>
          </a:xfrm>
          <a:prstGeom prst="round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8-Core Skylake Processor</a:t>
            </a:r>
          </a:p>
        </p:txBody>
      </p:sp>
      <p:sp>
        <p:nvSpPr>
          <p:cNvPr id="8" name="Rectangle 7">
            <a:extLst>
              <a:ext uri="{FF2B5EF4-FFF2-40B4-BE49-F238E27FC236}">
                <a16:creationId xmlns:a16="http://schemas.microsoft.com/office/drawing/2014/main" id="{48086AB7-F399-D101-46FD-953403B6C55E}"/>
              </a:ext>
              <a:ext uri="{C183D7F6-B498-43B3-948B-1728B52AA6E4}">
                <adec:decorative xmlns:adec="http://schemas.microsoft.com/office/drawing/2017/decorative" val="1"/>
              </a:ext>
            </a:extLst>
          </p:cNvPr>
          <p:cNvSpPr/>
          <p:nvPr/>
        </p:nvSpPr>
        <p:spPr>
          <a:xfrm>
            <a:off x="609602" y="2203482"/>
            <a:ext cx="10588830" cy="486888"/>
          </a:xfrm>
          <a:prstGeom prst="rect">
            <a:avLst/>
          </a:prstGeom>
          <a:noFill/>
          <a:ln w="762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F80E29-0C0D-8459-73DC-3D04052254D1}"/>
              </a:ext>
              <a:ext uri="{C183D7F6-B498-43B3-948B-1728B52AA6E4}">
                <adec:decorative xmlns:adec="http://schemas.microsoft.com/office/drawing/2017/decorative" val="1"/>
              </a:ext>
            </a:extLst>
          </p:cNvPr>
          <p:cNvSpPr/>
          <p:nvPr/>
        </p:nvSpPr>
        <p:spPr>
          <a:xfrm>
            <a:off x="609602" y="2672709"/>
            <a:ext cx="10588830" cy="1494922"/>
          </a:xfrm>
          <a:prstGeom prst="rect">
            <a:avLst/>
          </a:prstGeom>
          <a:noFill/>
          <a:ln w="762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D8728C1-BCE9-EC09-C0DB-DE59039EA571}"/>
              </a:ext>
              <a:ext uri="{C183D7F6-B498-43B3-948B-1728B52AA6E4}">
                <adec:decorative xmlns:adec="http://schemas.microsoft.com/office/drawing/2017/decorative" val="1"/>
              </a:ext>
            </a:extLst>
          </p:cNvPr>
          <p:cNvSpPr/>
          <p:nvPr/>
        </p:nvSpPr>
        <p:spPr>
          <a:xfrm>
            <a:off x="609602" y="4196406"/>
            <a:ext cx="10588830" cy="486888"/>
          </a:xfrm>
          <a:prstGeom prst="rect">
            <a:avLst/>
          </a:prstGeom>
          <a:noFill/>
          <a:ln w="762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8EDCD7A-B793-EC12-ACBE-68E84A94B790}"/>
              </a:ext>
              <a:ext uri="{C183D7F6-B498-43B3-948B-1728B52AA6E4}">
                <adec:decorative xmlns:adec="http://schemas.microsoft.com/office/drawing/2017/decorative" val="1"/>
              </a:ext>
            </a:extLst>
          </p:cNvPr>
          <p:cNvSpPr/>
          <p:nvPr/>
        </p:nvSpPr>
        <p:spPr>
          <a:xfrm>
            <a:off x="609602" y="4700346"/>
            <a:ext cx="10588830" cy="994992"/>
          </a:xfrm>
          <a:prstGeom prst="rect">
            <a:avLst/>
          </a:prstGeom>
          <a:noFill/>
          <a:ln w="762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751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750"/>
                                        <p:tgtEl>
                                          <p:spTgt spid="9"/>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750"/>
                                        <p:tgtEl>
                                          <p:spTgt spid="10"/>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750"/>
                                        <p:tgtEl>
                                          <p:spTgt spid="11"/>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SLIDE_COUNT" val="14"/>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PROJECT_OPEN" val="1"/>
  <p:tag name="ARTICULATE_USED_PAGE_ORIENTATION" val="1"/>
  <p:tag name="ARTICULATE_USED_PAGE_SIZE" val="7"/>
</p:tagLst>
</file>

<file path=ppt/theme/theme1.xml><?xml version="1.0" encoding="utf-8"?>
<a:theme xmlns:a="http://schemas.openxmlformats.org/drawingml/2006/main" name="Base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18260</TotalTime>
  <Words>4241</Words>
  <Application>Microsoft Office PowerPoint</Application>
  <PresentationFormat>Widescreen</PresentationFormat>
  <Paragraphs>522</Paragraphs>
  <Slides>19</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Arial Black</vt:lpstr>
      <vt:lpstr>Calibri</vt:lpstr>
      <vt:lpstr>Cambria Math</vt:lpstr>
      <vt:lpstr>Jost</vt:lpstr>
      <vt:lpstr>Jost*</vt:lpstr>
      <vt:lpstr>Roboto</vt:lpstr>
      <vt:lpstr>Base Slides</vt:lpstr>
      <vt:lpstr>Custom Slides</vt:lpstr>
      <vt:lpstr>Computer Hardware Fundamentals</vt:lpstr>
      <vt:lpstr>Welcome!</vt:lpstr>
      <vt:lpstr>Review: What’s in the Box?</vt:lpstr>
      <vt:lpstr>Review:  What’s in the Box?</vt:lpstr>
      <vt:lpstr>A Typical PC Architecture</vt:lpstr>
      <vt:lpstr>Inside the CPU (Core)</vt:lpstr>
      <vt:lpstr>Ready, Set, Compute!</vt:lpstr>
      <vt:lpstr>Pipelining</vt:lpstr>
      <vt:lpstr>Access Times</vt:lpstr>
      <vt:lpstr>Memory Size Units</vt:lpstr>
      <vt:lpstr>The Boot Process</vt:lpstr>
      <vt:lpstr>I386 Boot Process</vt:lpstr>
      <vt:lpstr>I386 Boot Process - BIOS</vt:lpstr>
      <vt:lpstr>X64 Boot Process - UEFI</vt:lpstr>
      <vt:lpstr>X64 Boot Process - UEFI</vt:lpstr>
      <vt:lpstr>ARM Boot Process</vt:lpstr>
      <vt:lpstr>Conclusion</vt:lpstr>
      <vt:lpstr>Thank You For Watching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Gomes de Siqueira,Alexandre</cp:lastModifiedBy>
  <cp:revision>1627</cp:revision>
  <dcterms:created xsi:type="dcterms:W3CDTF">2017-06-08T19:59:47Z</dcterms:created>
  <dcterms:modified xsi:type="dcterms:W3CDTF">2023-08-31T17:51:10Z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74FE2410-302F-43A3-9D04-2FBB563A5FD6</vt:lpwstr>
  </property>
  <property fmtid="{D5CDD505-2E9C-101B-9397-08002B2CF9AE}" pid="3" name="ArticulatePath">
    <vt:lpwstr>Hospitality_Template</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\\Mac\Dropbox\Hospitality_Template.ppta</vt:lpwstr>
  </property>
</Properties>
</file>